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omments/comment3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3"/>
  </p:handoutMasterIdLst>
  <p:sldIdLst>
    <p:sldId id="256" r:id="rId2"/>
    <p:sldId id="289" r:id="rId3"/>
    <p:sldId id="265" r:id="rId4"/>
    <p:sldId id="286" r:id="rId5"/>
    <p:sldId id="287" r:id="rId6"/>
    <p:sldId id="290" r:id="rId7"/>
    <p:sldId id="297" r:id="rId8"/>
    <p:sldId id="296" r:id="rId9"/>
    <p:sldId id="298" r:id="rId10"/>
    <p:sldId id="299" r:id="rId11"/>
    <p:sldId id="291" r:id="rId12"/>
    <p:sldId id="266" r:id="rId13"/>
    <p:sldId id="267" r:id="rId14"/>
    <p:sldId id="268" r:id="rId15"/>
    <p:sldId id="288" r:id="rId16"/>
    <p:sldId id="269" r:id="rId17"/>
    <p:sldId id="270" r:id="rId18"/>
    <p:sldId id="271" r:id="rId19"/>
    <p:sldId id="272" r:id="rId20"/>
    <p:sldId id="273" r:id="rId21"/>
    <p:sldId id="292" r:id="rId22"/>
    <p:sldId id="274" r:id="rId23"/>
    <p:sldId id="275" r:id="rId24"/>
    <p:sldId id="276" r:id="rId25"/>
    <p:sldId id="277" r:id="rId26"/>
    <p:sldId id="278" r:id="rId27"/>
    <p:sldId id="293" r:id="rId28"/>
    <p:sldId id="279" r:id="rId29"/>
    <p:sldId id="280" r:id="rId30"/>
    <p:sldId id="294" r:id="rId31"/>
    <p:sldId id="29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Иванникова Оксана Вячеславовна" initials="ИОВ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CCFF99"/>
    <a:srgbClr val="66FF33"/>
    <a:srgbClr val="FFCC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66" d="100"/>
          <a:sy n="66" d="100"/>
        </p:scale>
        <p:origin x="-2382" y="-10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5-05T16:08:41.634" idx="1">
    <p:pos x="10" y="10"/>
    <p:text>мы никогда и нигде не упоминает фонд защиты от жестокого обращения!!!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5-05T16:06:03.897" idx="2">
    <p:pos x="1701" y="2860"/>
    <p:text>все равно приплюснутый логотип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5-05T16:06:34.188" idx="3">
    <p:pos x="3734" y="3147"/>
    <p:text>можно что-то другое? помощь родителям в воспитании детей?</p:text>
  </p:cm>
</p:cmLst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84D3E8-80D4-47B3-B209-25AA58B07220}" type="doc">
      <dgm:prSet loTypeId="urn:microsoft.com/office/officeart/2005/8/layout/hList7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67141278-9ABD-40E7-B1C2-07C0C1FBBD0C}">
      <dgm:prSet phldrT="[Текст]" custT="1"/>
      <dgm:spPr/>
      <dgm:t>
        <a:bodyPr/>
        <a:lstStyle/>
        <a:p>
          <a:r>
            <a:rPr lang="ru-RU" sz="1400" b="1" i="0" dirty="0" smtClean="0">
              <a:solidFill>
                <a:srgbClr val="C00000"/>
              </a:solidFill>
            </a:rPr>
            <a:t>Профессионализм</a:t>
          </a:r>
          <a:endParaRPr lang="ru-RU" sz="1400" b="1" i="0" dirty="0">
            <a:solidFill>
              <a:srgbClr val="C00000"/>
            </a:solidFill>
          </a:endParaRPr>
        </a:p>
      </dgm:t>
    </dgm:pt>
    <dgm:pt modelId="{744E689F-121E-42F9-BD5E-EEEEFB5826A6}" type="parTrans" cxnId="{620D031E-F7F6-4665-BB5A-9B939BAEEE40}">
      <dgm:prSet/>
      <dgm:spPr/>
      <dgm:t>
        <a:bodyPr/>
        <a:lstStyle/>
        <a:p>
          <a:endParaRPr lang="ru-RU"/>
        </a:p>
      </dgm:t>
    </dgm:pt>
    <dgm:pt modelId="{A9C32563-65D7-4C0D-8684-6B39138F3563}" type="sibTrans" cxnId="{620D031E-F7F6-4665-BB5A-9B939BAEEE40}">
      <dgm:prSet/>
      <dgm:spPr/>
      <dgm:t>
        <a:bodyPr/>
        <a:lstStyle/>
        <a:p>
          <a:endParaRPr lang="ru-RU"/>
        </a:p>
      </dgm:t>
    </dgm:pt>
    <dgm:pt modelId="{E9D75F35-AF1D-4330-B58F-81F8C7FC85D9}">
      <dgm:prSet phldrT="[Текст]" custT="1"/>
      <dgm:spPr/>
      <dgm:t>
        <a:bodyPr/>
        <a:lstStyle/>
        <a:p>
          <a:r>
            <a:rPr lang="ru-RU" sz="1400" dirty="0" smtClean="0"/>
            <a:t>На телефонах доверия работают профессиональные психологи,  прошедшие специальное обучение</a:t>
          </a:r>
          <a:endParaRPr lang="ru-RU" sz="1400" dirty="0"/>
        </a:p>
      </dgm:t>
    </dgm:pt>
    <dgm:pt modelId="{D096DC88-C21D-4C95-A7F9-DCF167149FD8}" type="parTrans" cxnId="{466D4AF3-078C-44FA-86AD-8B59A8392771}">
      <dgm:prSet/>
      <dgm:spPr/>
      <dgm:t>
        <a:bodyPr/>
        <a:lstStyle/>
        <a:p>
          <a:endParaRPr lang="ru-RU"/>
        </a:p>
      </dgm:t>
    </dgm:pt>
    <dgm:pt modelId="{B7C81FD7-B951-45CC-B8EE-E1870270E8CA}" type="sibTrans" cxnId="{466D4AF3-078C-44FA-86AD-8B59A8392771}">
      <dgm:prSet/>
      <dgm:spPr/>
      <dgm:t>
        <a:bodyPr/>
        <a:lstStyle/>
        <a:p>
          <a:endParaRPr lang="ru-RU"/>
        </a:p>
      </dgm:t>
    </dgm:pt>
    <dgm:pt modelId="{4E919DC6-B3A3-4D49-AD6C-E527294E78AA}">
      <dgm:prSet phldrT="[Текст]" custT="1"/>
      <dgm:spPr/>
      <dgm:t>
        <a:bodyPr/>
        <a:lstStyle/>
        <a:p>
          <a:pPr algn="ctr"/>
          <a:r>
            <a:rPr lang="ru-RU" sz="1400" b="1" i="0" dirty="0" smtClean="0">
              <a:solidFill>
                <a:srgbClr val="000099"/>
              </a:solidFill>
            </a:rPr>
            <a:t>Анонимность и конфиденциальность</a:t>
          </a:r>
          <a:endParaRPr lang="ru-RU" sz="1400" b="1" i="0" dirty="0">
            <a:solidFill>
              <a:srgbClr val="000099"/>
            </a:solidFill>
          </a:endParaRPr>
        </a:p>
      </dgm:t>
    </dgm:pt>
    <dgm:pt modelId="{8055C069-F09B-4C46-8AA1-A99BAD90FCF4}" type="parTrans" cxnId="{15A020DC-915F-4EE7-AFC7-3EC321A1FDF8}">
      <dgm:prSet/>
      <dgm:spPr/>
      <dgm:t>
        <a:bodyPr/>
        <a:lstStyle/>
        <a:p>
          <a:endParaRPr lang="ru-RU"/>
        </a:p>
      </dgm:t>
    </dgm:pt>
    <dgm:pt modelId="{3A9E6777-84F7-4823-AE10-505DE63753C9}" type="sibTrans" cxnId="{15A020DC-915F-4EE7-AFC7-3EC321A1FDF8}">
      <dgm:prSet/>
      <dgm:spPr/>
      <dgm:t>
        <a:bodyPr/>
        <a:lstStyle/>
        <a:p>
          <a:endParaRPr lang="ru-RU"/>
        </a:p>
      </dgm:t>
    </dgm:pt>
    <dgm:pt modelId="{16527976-9372-475D-B870-6D0B6BF24884}">
      <dgm:prSet phldrT="[Текст]" custT="1"/>
      <dgm:spPr/>
      <dgm:t>
        <a:bodyPr/>
        <a:lstStyle/>
        <a:p>
          <a:pPr algn="l"/>
          <a:r>
            <a:rPr lang="ru-RU" sz="1400" dirty="0" smtClean="0"/>
            <a:t>Тот, кто обращается за помощью, может сохранить свое имя в тайне. </a:t>
          </a:r>
          <a:endParaRPr lang="ru-RU" sz="1400" dirty="0"/>
        </a:p>
      </dgm:t>
    </dgm:pt>
    <dgm:pt modelId="{C7811D7A-1BB8-4F68-8C49-BFCB52325F57}" type="parTrans" cxnId="{AB389CED-EC6F-4561-966A-3A55E55903F1}">
      <dgm:prSet/>
      <dgm:spPr/>
      <dgm:t>
        <a:bodyPr/>
        <a:lstStyle/>
        <a:p>
          <a:endParaRPr lang="ru-RU"/>
        </a:p>
      </dgm:t>
    </dgm:pt>
    <dgm:pt modelId="{F73218C6-535C-4136-A2D1-9C3C0C0DEA11}" type="sibTrans" cxnId="{AB389CED-EC6F-4561-966A-3A55E55903F1}">
      <dgm:prSet/>
      <dgm:spPr/>
      <dgm:t>
        <a:bodyPr/>
        <a:lstStyle/>
        <a:p>
          <a:endParaRPr lang="ru-RU"/>
        </a:p>
      </dgm:t>
    </dgm:pt>
    <dgm:pt modelId="{0199BCCA-4405-4FF9-8FD9-29AD1CE2BC0A}">
      <dgm:prSet phldrT="[Текст]" custT="1"/>
      <dgm:spPr/>
      <dgm:t>
        <a:bodyPr/>
        <a:lstStyle/>
        <a:p>
          <a:pPr algn="ctr"/>
          <a:r>
            <a:rPr lang="ru-RU" sz="1400" b="1" i="0" dirty="0" smtClean="0">
              <a:solidFill>
                <a:schemeClr val="accent4">
                  <a:lumMod val="75000"/>
                </a:schemeClr>
              </a:solidFill>
            </a:rPr>
            <a:t>Доступность</a:t>
          </a:r>
          <a:endParaRPr lang="ru-RU" sz="1400" b="1" i="1" dirty="0"/>
        </a:p>
      </dgm:t>
    </dgm:pt>
    <dgm:pt modelId="{FD581117-6D55-4DD2-B4A7-179CA9B4A3BD}" type="parTrans" cxnId="{578FBC43-B407-4A70-8BC1-C62D0BD1893B}">
      <dgm:prSet/>
      <dgm:spPr/>
      <dgm:t>
        <a:bodyPr/>
        <a:lstStyle/>
        <a:p>
          <a:endParaRPr lang="ru-RU"/>
        </a:p>
      </dgm:t>
    </dgm:pt>
    <dgm:pt modelId="{66662CB7-EE1D-4C92-A674-33DF37DC7841}" type="sibTrans" cxnId="{578FBC43-B407-4A70-8BC1-C62D0BD1893B}">
      <dgm:prSet/>
      <dgm:spPr/>
      <dgm:t>
        <a:bodyPr/>
        <a:lstStyle/>
        <a:p>
          <a:endParaRPr lang="ru-RU"/>
        </a:p>
      </dgm:t>
    </dgm:pt>
    <dgm:pt modelId="{D6125A11-A597-4305-AD37-13C9B62C1AAF}">
      <dgm:prSet phldrT="[Текст]" custT="1"/>
      <dgm:spPr/>
      <dgm:t>
        <a:bodyPr/>
        <a:lstStyle/>
        <a:p>
          <a:pPr algn="l"/>
          <a:r>
            <a:rPr lang="ru-RU" sz="1400" dirty="0" smtClean="0"/>
            <a:t>Помощь оказывается ежедневно и во многих регионах – круглосуточно</a:t>
          </a:r>
          <a:endParaRPr lang="ru-RU" sz="1400" dirty="0"/>
        </a:p>
      </dgm:t>
    </dgm:pt>
    <dgm:pt modelId="{DBFB2060-A09F-488B-A3D1-7AB71D02B801}" type="parTrans" cxnId="{F2158320-B1C0-4190-A57E-DC3020F38B87}">
      <dgm:prSet/>
      <dgm:spPr/>
      <dgm:t>
        <a:bodyPr/>
        <a:lstStyle/>
        <a:p>
          <a:endParaRPr lang="ru-RU"/>
        </a:p>
      </dgm:t>
    </dgm:pt>
    <dgm:pt modelId="{7D7217C0-63C2-41EC-8FB9-C0321719D601}" type="sibTrans" cxnId="{F2158320-B1C0-4190-A57E-DC3020F38B87}">
      <dgm:prSet/>
      <dgm:spPr/>
      <dgm:t>
        <a:bodyPr/>
        <a:lstStyle/>
        <a:p>
          <a:endParaRPr lang="ru-RU"/>
        </a:p>
      </dgm:t>
    </dgm:pt>
    <dgm:pt modelId="{AFC7F8F2-9859-4817-ABAA-0B10AB0054FA}">
      <dgm:prSet phldrT="[Текст]" custT="1"/>
      <dgm:spPr/>
      <dgm:t>
        <a:bodyPr/>
        <a:lstStyle/>
        <a:p>
          <a:pPr algn="ctr"/>
          <a:r>
            <a:rPr lang="ru-RU" sz="1400" b="1" dirty="0" smtClean="0">
              <a:solidFill>
                <a:srgbClr val="FF0000"/>
              </a:solidFill>
            </a:rPr>
            <a:t>Бесплатность</a:t>
          </a:r>
          <a:endParaRPr lang="ru-RU" sz="1400" b="1" dirty="0">
            <a:solidFill>
              <a:srgbClr val="FF0000"/>
            </a:solidFill>
          </a:endParaRPr>
        </a:p>
      </dgm:t>
    </dgm:pt>
    <dgm:pt modelId="{EE8A3104-4DF6-445B-9E0C-81DDCFBEC044}" type="parTrans" cxnId="{42A3807C-3BD6-4D47-93EC-810504E5B50B}">
      <dgm:prSet/>
      <dgm:spPr/>
      <dgm:t>
        <a:bodyPr/>
        <a:lstStyle/>
        <a:p>
          <a:endParaRPr lang="ru-RU"/>
        </a:p>
      </dgm:t>
    </dgm:pt>
    <dgm:pt modelId="{53AD901E-BE67-4C0C-B804-A447562DDCC4}" type="sibTrans" cxnId="{42A3807C-3BD6-4D47-93EC-810504E5B50B}">
      <dgm:prSet/>
      <dgm:spPr/>
      <dgm:t>
        <a:bodyPr/>
        <a:lstStyle/>
        <a:p>
          <a:endParaRPr lang="ru-RU"/>
        </a:p>
      </dgm:t>
    </dgm:pt>
    <dgm:pt modelId="{AD70C477-3E09-446F-9FB4-7212008AA286}">
      <dgm:prSet custT="1"/>
      <dgm:spPr/>
      <dgm:t>
        <a:bodyPr/>
        <a:lstStyle/>
        <a:p>
          <a:pPr algn="l"/>
          <a:r>
            <a:rPr lang="ru-RU" sz="1400" dirty="0"/>
            <a:t>Помощь всегда предоставляется бесплатно</a:t>
          </a:r>
        </a:p>
      </dgm:t>
    </dgm:pt>
    <dgm:pt modelId="{0015360E-E39F-4654-8508-E431DCE715F4}" type="parTrans" cxnId="{23E04B2C-2B3E-43FE-AEB8-9D3CE08DAB8B}">
      <dgm:prSet/>
      <dgm:spPr/>
      <dgm:t>
        <a:bodyPr/>
        <a:lstStyle/>
        <a:p>
          <a:endParaRPr lang="ru-RU"/>
        </a:p>
      </dgm:t>
    </dgm:pt>
    <dgm:pt modelId="{41F76F03-BC27-430F-A1E9-A2E2EE19F83E}" type="sibTrans" cxnId="{23E04B2C-2B3E-43FE-AEB8-9D3CE08DAB8B}">
      <dgm:prSet/>
      <dgm:spPr/>
      <dgm:t>
        <a:bodyPr/>
        <a:lstStyle/>
        <a:p>
          <a:endParaRPr lang="ru-RU"/>
        </a:p>
      </dgm:t>
    </dgm:pt>
    <dgm:pt modelId="{9C7BA6CF-2070-45C9-9B6E-DCCDE0E96F2F}">
      <dgm:prSet custT="1"/>
      <dgm:spPr/>
      <dgm:t>
        <a:bodyPr/>
        <a:lstStyle/>
        <a:p>
          <a:r>
            <a:rPr lang="ru-RU" sz="1400" b="1" dirty="0" smtClean="0">
              <a:solidFill>
                <a:srgbClr val="0070C0"/>
              </a:solidFill>
            </a:rPr>
            <a:t>Безопасность</a:t>
          </a:r>
          <a:endParaRPr lang="ru-RU" sz="1400" b="1" dirty="0">
            <a:solidFill>
              <a:srgbClr val="0070C0"/>
            </a:solidFill>
          </a:endParaRPr>
        </a:p>
      </dgm:t>
    </dgm:pt>
    <dgm:pt modelId="{148B83AE-1668-4D76-BC0B-C70FCA779CA8}" type="parTrans" cxnId="{3A7CE07F-2A06-4D4A-8D55-17A2AA1A42F3}">
      <dgm:prSet/>
      <dgm:spPr/>
      <dgm:t>
        <a:bodyPr/>
        <a:lstStyle/>
        <a:p>
          <a:endParaRPr lang="ru-RU"/>
        </a:p>
      </dgm:t>
    </dgm:pt>
    <dgm:pt modelId="{02C5B514-30B1-49B2-A67D-A0A0D56949F8}" type="sibTrans" cxnId="{3A7CE07F-2A06-4D4A-8D55-17A2AA1A42F3}">
      <dgm:prSet/>
      <dgm:spPr/>
      <dgm:t>
        <a:bodyPr/>
        <a:lstStyle/>
        <a:p>
          <a:endParaRPr lang="ru-RU"/>
        </a:p>
      </dgm:t>
    </dgm:pt>
    <dgm:pt modelId="{52D0485F-578E-4F80-B120-D86F6458BFA5}">
      <dgm:prSet custT="1"/>
      <dgm:spPr/>
      <dgm:t>
        <a:bodyPr/>
        <a:lstStyle/>
        <a:p>
          <a:r>
            <a:rPr lang="ru-RU" sz="1400" dirty="0"/>
            <a:t>В результате этого звонка никто из окружения звонившего не пострадает</a:t>
          </a:r>
        </a:p>
      </dgm:t>
    </dgm:pt>
    <dgm:pt modelId="{11FF96D2-8032-4C7B-8F72-59C19757765E}" type="parTrans" cxnId="{E52A301C-D764-4912-A1A6-21CE31611403}">
      <dgm:prSet/>
      <dgm:spPr/>
      <dgm:t>
        <a:bodyPr/>
        <a:lstStyle/>
        <a:p>
          <a:endParaRPr lang="ru-RU"/>
        </a:p>
      </dgm:t>
    </dgm:pt>
    <dgm:pt modelId="{5A87D109-1922-4DD5-82DA-2B1DB8FF4BD3}" type="sibTrans" cxnId="{E52A301C-D764-4912-A1A6-21CE31611403}">
      <dgm:prSet/>
      <dgm:spPr/>
      <dgm:t>
        <a:bodyPr/>
        <a:lstStyle/>
        <a:p>
          <a:endParaRPr lang="ru-RU"/>
        </a:p>
      </dgm:t>
    </dgm:pt>
    <dgm:pt modelId="{B4DAD098-53D2-4393-9F1C-2AA0B503F070}">
      <dgm:prSet phldrT="[Текст]" custT="1"/>
      <dgm:spPr/>
      <dgm:t>
        <a:bodyPr/>
        <a:lstStyle/>
        <a:p>
          <a:pPr algn="l"/>
          <a:r>
            <a:rPr lang="ru-RU" sz="1400" dirty="0" smtClean="0"/>
            <a:t>О содержании разговора будет знать только звонящий и консультант </a:t>
          </a:r>
          <a:endParaRPr lang="ru-RU" sz="1400" dirty="0"/>
        </a:p>
      </dgm:t>
    </dgm:pt>
    <dgm:pt modelId="{DAA4C422-D71E-49D0-83C0-164DCBC26F26}" type="parTrans" cxnId="{C67528F9-FE3F-4837-8BF6-9C2C49920DFD}">
      <dgm:prSet/>
      <dgm:spPr/>
      <dgm:t>
        <a:bodyPr/>
        <a:lstStyle/>
        <a:p>
          <a:endParaRPr lang="ru-RU"/>
        </a:p>
      </dgm:t>
    </dgm:pt>
    <dgm:pt modelId="{24739E77-02B8-41BE-AFBA-410154B32E68}" type="sibTrans" cxnId="{C67528F9-FE3F-4837-8BF6-9C2C49920DFD}">
      <dgm:prSet/>
      <dgm:spPr/>
      <dgm:t>
        <a:bodyPr/>
        <a:lstStyle/>
        <a:p>
          <a:endParaRPr lang="ru-RU"/>
        </a:p>
      </dgm:t>
    </dgm:pt>
    <dgm:pt modelId="{091B2A59-5437-469E-91D7-30153A231406}" type="pres">
      <dgm:prSet presAssocID="{8084D3E8-80D4-47B3-B209-25AA58B0722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E8D21F-8CDF-4732-BA44-650130C35B68}" type="pres">
      <dgm:prSet presAssocID="{8084D3E8-80D4-47B3-B209-25AA58B07220}" presName="fgShape" presStyleLbl="fgShp" presStyleIdx="0" presStyleCnt="1" custLinFactNeighborX="107" custLinFactNeighborY="29063"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7DFDAB18-D247-485F-940E-40767008076A}" type="pres">
      <dgm:prSet presAssocID="{8084D3E8-80D4-47B3-B209-25AA58B07220}" presName="linComp" presStyleCnt="0"/>
      <dgm:spPr/>
      <dgm:t>
        <a:bodyPr/>
        <a:lstStyle/>
        <a:p>
          <a:endParaRPr lang="ru-RU"/>
        </a:p>
      </dgm:t>
    </dgm:pt>
    <dgm:pt modelId="{A829192F-1C83-4E7F-8746-81427057378A}" type="pres">
      <dgm:prSet presAssocID="{67141278-9ABD-40E7-B1C2-07C0C1FBBD0C}" presName="compNode" presStyleCnt="0"/>
      <dgm:spPr/>
      <dgm:t>
        <a:bodyPr/>
        <a:lstStyle/>
        <a:p>
          <a:endParaRPr lang="ru-RU"/>
        </a:p>
      </dgm:t>
    </dgm:pt>
    <dgm:pt modelId="{992F05C3-18A7-45C9-99CB-E4E000E4A533}" type="pres">
      <dgm:prSet presAssocID="{67141278-9ABD-40E7-B1C2-07C0C1FBBD0C}" presName="bkgdShape" presStyleLbl="node1" presStyleIdx="0" presStyleCnt="5" custScaleX="132482"/>
      <dgm:spPr/>
      <dgm:t>
        <a:bodyPr/>
        <a:lstStyle/>
        <a:p>
          <a:endParaRPr lang="ru-RU"/>
        </a:p>
      </dgm:t>
    </dgm:pt>
    <dgm:pt modelId="{C3430DD7-5266-4A49-8EA6-384DAAECCD2B}" type="pres">
      <dgm:prSet presAssocID="{67141278-9ABD-40E7-B1C2-07C0C1FBBD0C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0A5730-7C49-47D2-805F-FF8F38F6604E}" type="pres">
      <dgm:prSet presAssocID="{67141278-9ABD-40E7-B1C2-07C0C1FBBD0C}" presName="invisiNode" presStyleLbl="node1" presStyleIdx="0" presStyleCnt="5"/>
      <dgm:spPr/>
      <dgm:t>
        <a:bodyPr/>
        <a:lstStyle/>
        <a:p>
          <a:endParaRPr lang="ru-RU"/>
        </a:p>
      </dgm:t>
    </dgm:pt>
    <dgm:pt modelId="{DE123DD4-9F30-48E8-88F7-2F2A57DF6852}" type="pres">
      <dgm:prSet presAssocID="{67141278-9ABD-40E7-B1C2-07C0C1FBBD0C}" presName="imagNode" presStyleLbl="f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0A9017A-E519-41E2-8EF1-252D361C2AC7}" type="pres">
      <dgm:prSet presAssocID="{A9C32563-65D7-4C0D-8684-6B39138F356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21D7CD8E-CE20-4B7F-B232-7CD535F745AE}" type="pres">
      <dgm:prSet presAssocID="{4E919DC6-B3A3-4D49-AD6C-E527294E78AA}" presName="compNode" presStyleCnt="0"/>
      <dgm:spPr/>
      <dgm:t>
        <a:bodyPr/>
        <a:lstStyle/>
        <a:p>
          <a:endParaRPr lang="ru-RU"/>
        </a:p>
      </dgm:t>
    </dgm:pt>
    <dgm:pt modelId="{BEF27A65-E659-4648-B182-DABCB447192F}" type="pres">
      <dgm:prSet presAssocID="{4E919DC6-B3A3-4D49-AD6C-E527294E78AA}" presName="bkgdShape" presStyleLbl="node1" presStyleIdx="1" presStyleCnt="5" custScaleX="133627"/>
      <dgm:spPr/>
      <dgm:t>
        <a:bodyPr/>
        <a:lstStyle/>
        <a:p>
          <a:endParaRPr lang="ru-RU"/>
        </a:p>
      </dgm:t>
    </dgm:pt>
    <dgm:pt modelId="{0A335B3E-50CF-44D8-BABB-C798781A2C6E}" type="pres">
      <dgm:prSet presAssocID="{4E919DC6-B3A3-4D49-AD6C-E527294E78AA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DD6013-C373-4E31-A605-522A71967C76}" type="pres">
      <dgm:prSet presAssocID="{4E919DC6-B3A3-4D49-AD6C-E527294E78AA}" presName="invisiNode" presStyleLbl="node1" presStyleIdx="1" presStyleCnt="5"/>
      <dgm:spPr/>
      <dgm:t>
        <a:bodyPr/>
        <a:lstStyle/>
        <a:p>
          <a:endParaRPr lang="ru-RU"/>
        </a:p>
      </dgm:t>
    </dgm:pt>
    <dgm:pt modelId="{29F0C2A2-45E6-4141-8B67-F9FBB67DB08F}" type="pres">
      <dgm:prSet presAssocID="{4E919DC6-B3A3-4D49-AD6C-E527294E78AA}" presName="imagNode" presStyleLbl="fgImgPlace1" presStyleIdx="1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36BE320-438A-48A8-8C29-36732E721716}" type="pres">
      <dgm:prSet presAssocID="{3A9E6777-84F7-4823-AE10-505DE63753C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1141F7D-897F-4AD1-A3A8-F19EBFAA2877}" type="pres">
      <dgm:prSet presAssocID="{0199BCCA-4405-4FF9-8FD9-29AD1CE2BC0A}" presName="compNode" presStyleCnt="0"/>
      <dgm:spPr/>
      <dgm:t>
        <a:bodyPr/>
        <a:lstStyle/>
        <a:p>
          <a:endParaRPr lang="ru-RU"/>
        </a:p>
      </dgm:t>
    </dgm:pt>
    <dgm:pt modelId="{39853160-23E6-4003-A333-7EEC56757157}" type="pres">
      <dgm:prSet presAssocID="{0199BCCA-4405-4FF9-8FD9-29AD1CE2BC0A}" presName="bkgdShape" presStyleLbl="node1" presStyleIdx="2" presStyleCnt="5"/>
      <dgm:spPr/>
      <dgm:t>
        <a:bodyPr/>
        <a:lstStyle/>
        <a:p>
          <a:endParaRPr lang="ru-RU"/>
        </a:p>
      </dgm:t>
    </dgm:pt>
    <dgm:pt modelId="{668FF20D-11A5-4CBB-BB86-AB7E4DBF2ACB}" type="pres">
      <dgm:prSet presAssocID="{0199BCCA-4405-4FF9-8FD9-29AD1CE2BC0A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374B0E-EC1A-4C23-8C23-D49AB0124701}" type="pres">
      <dgm:prSet presAssocID="{0199BCCA-4405-4FF9-8FD9-29AD1CE2BC0A}" presName="invisiNode" presStyleLbl="node1" presStyleIdx="2" presStyleCnt="5"/>
      <dgm:spPr/>
      <dgm:t>
        <a:bodyPr/>
        <a:lstStyle/>
        <a:p>
          <a:endParaRPr lang="ru-RU"/>
        </a:p>
      </dgm:t>
    </dgm:pt>
    <dgm:pt modelId="{1E0D3380-89E2-4D58-8FA2-846CC0BA8542}" type="pres">
      <dgm:prSet presAssocID="{0199BCCA-4405-4FF9-8FD9-29AD1CE2BC0A}" presName="imagNode" presStyleLbl="fgImgPlace1" presStyleIdx="2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B580F6C-F559-46A5-B1AA-651C73AEA946}" type="pres">
      <dgm:prSet presAssocID="{66662CB7-EE1D-4C92-A674-33DF37DC784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2389B8D-1E0B-4185-A46E-02702D8DCF82}" type="pres">
      <dgm:prSet presAssocID="{AFC7F8F2-9859-4817-ABAA-0B10AB0054FA}" presName="compNode" presStyleCnt="0"/>
      <dgm:spPr/>
    </dgm:pt>
    <dgm:pt modelId="{EC1D7098-3E36-47DB-BB6E-5C163E603300}" type="pres">
      <dgm:prSet presAssocID="{AFC7F8F2-9859-4817-ABAA-0B10AB0054FA}" presName="bkgdShape" presStyleLbl="node1" presStyleIdx="3" presStyleCnt="5" custScaleX="115431"/>
      <dgm:spPr/>
      <dgm:t>
        <a:bodyPr/>
        <a:lstStyle/>
        <a:p>
          <a:endParaRPr lang="ru-RU"/>
        </a:p>
      </dgm:t>
    </dgm:pt>
    <dgm:pt modelId="{9E3FA02A-9342-4D51-806A-DE70CE455563}" type="pres">
      <dgm:prSet presAssocID="{AFC7F8F2-9859-4817-ABAA-0B10AB0054FA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F40448-9BE8-4F7F-B960-8FF63A6DA1D7}" type="pres">
      <dgm:prSet presAssocID="{AFC7F8F2-9859-4817-ABAA-0B10AB0054FA}" presName="invisiNode" presStyleLbl="node1" presStyleIdx="3" presStyleCnt="5"/>
      <dgm:spPr/>
    </dgm:pt>
    <dgm:pt modelId="{56F48EE8-4669-4FC8-BEC0-C2A0B8674D19}" type="pres">
      <dgm:prSet presAssocID="{AFC7F8F2-9859-4817-ABAA-0B10AB0054FA}" presName="imagNode" presStyleLbl="fgImgPlace1" presStyleIdx="3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C9A1E69-CCE2-4543-A0EE-E90A4FE931F0}" type="pres">
      <dgm:prSet presAssocID="{53AD901E-BE67-4C0C-B804-A447562DDCC4}" presName="sibTrans" presStyleLbl="sibTrans2D1" presStyleIdx="0" presStyleCnt="0"/>
      <dgm:spPr/>
      <dgm:t>
        <a:bodyPr/>
        <a:lstStyle/>
        <a:p>
          <a:endParaRPr lang="ru-RU"/>
        </a:p>
      </dgm:t>
    </dgm:pt>
    <dgm:pt modelId="{341D539C-B757-4D2D-849F-D72E594F9D44}" type="pres">
      <dgm:prSet presAssocID="{9C7BA6CF-2070-45C9-9B6E-DCCDE0E96F2F}" presName="compNode" presStyleCnt="0"/>
      <dgm:spPr/>
    </dgm:pt>
    <dgm:pt modelId="{E5768232-DB40-417B-A19B-4DEA36C08B21}" type="pres">
      <dgm:prSet presAssocID="{9C7BA6CF-2070-45C9-9B6E-DCCDE0E96F2F}" presName="bkgdShape" presStyleLbl="node1" presStyleIdx="4" presStyleCnt="5"/>
      <dgm:spPr/>
      <dgm:t>
        <a:bodyPr/>
        <a:lstStyle/>
        <a:p>
          <a:endParaRPr lang="ru-RU"/>
        </a:p>
      </dgm:t>
    </dgm:pt>
    <dgm:pt modelId="{011B7405-C6A2-482D-BC30-FCF0100C3FD5}" type="pres">
      <dgm:prSet presAssocID="{9C7BA6CF-2070-45C9-9B6E-DCCDE0E96F2F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FB7480-A86C-41BA-B64A-B56B56D11ADF}" type="pres">
      <dgm:prSet presAssocID="{9C7BA6CF-2070-45C9-9B6E-DCCDE0E96F2F}" presName="invisiNode" presStyleLbl="node1" presStyleIdx="4" presStyleCnt="5"/>
      <dgm:spPr/>
    </dgm:pt>
    <dgm:pt modelId="{B5803CA9-4E1F-4254-8F52-D0211D3DCC7C}" type="pres">
      <dgm:prSet presAssocID="{9C7BA6CF-2070-45C9-9B6E-DCCDE0E96F2F}" presName="imagNode" presStyleLbl="fgImgPlace1" presStyleIdx="4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B73BF84E-08F9-4CCE-9CD1-E36300C49234}" type="presOf" srcId="{E9D75F35-AF1D-4330-B58F-81F8C7FC85D9}" destId="{C3430DD7-5266-4A49-8EA6-384DAAECCD2B}" srcOrd="1" destOrd="1" presId="urn:microsoft.com/office/officeart/2005/8/layout/hList7"/>
    <dgm:cxn modelId="{15A020DC-915F-4EE7-AFC7-3EC321A1FDF8}" srcId="{8084D3E8-80D4-47B3-B209-25AA58B07220}" destId="{4E919DC6-B3A3-4D49-AD6C-E527294E78AA}" srcOrd="1" destOrd="0" parTransId="{8055C069-F09B-4C46-8AA1-A99BAD90FCF4}" sibTransId="{3A9E6777-84F7-4823-AE10-505DE63753C9}"/>
    <dgm:cxn modelId="{64226336-8E40-41C7-AB37-62CC186F1612}" type="presOf" srcId="{66662CB7-EE1D-4C92-A674-33DF37DC7841}" destId="{4B580F6C-F559-46A5-B1AA-651C73AEA946}" srcOrd="0" destOrd="0" presId="urn:microsoft.com/office/officeart/2005/8/layout/hList7"/>
    <dgm:cxn modelId="{CC203986-EF6C-4561-9B75-F1F2D1A8453A}" type="presOf" srcId="{8084D3E8-80D4-47B3-B209-25AA58B07220}" destId="{091B2A59-5437-469E-91D7-30153A231406}" srcOrd="0" destOrd="0" presId="urn:microsoft.com/office/officeart/2005/8/layout/hList7"/>
    <dgm:cxn modelId="{466D4AF3-078C-44FA-86AD-8B59A8392771}" srcId="{67141278-9ABD-40E7-B1C2-07C0C1FBBD0C}" destId="{E9D75F35-AF1D-4330-B58F-81F8C7FC85D9}" srcOrd="0" destOrd="0" parTransId="{D096DC88-C21D-4C95-A7F9-DCF167149FD8}" sibTransId="{B7C81FD7-B951-45CC-B8EE-E1870270E8CA}"/>
    <dgm:cxn modelId="{620D031E-F7F6-4665-BB5A-9B939BAEEE40}" srcId="{8084D3E8-80D4-47B3-B209-25AA58B07220}" destId="{67141278-9ABD-40E7-B1C2-07C0C1FBBD0C}" srcOrd="0" destOrd="0" parTransId="{744E689F-121E-42F9-BD5E-EEEEFB5826A6}" sibTransId="{A9C32563-65D7-4C0D-8684-6B39138F3563}"/>
    <dgm:cxn modelId="{CAFA4E60-C434-46DB-8A89-6FD817AEE472}" type="presOf" srcId="{4E919DC6-B3A3-4D49-AD6C-E527294E78AA}" destId="{0A335B3E-50CF-44D8-BABB-C798781A2C6E}" srcOrd="1" destOrd="0" presId="urn:microsoft.com/office/officeart/2005/8/layout/hList7"/>
    <dgm:cxn modelId="{D572D74B-1150-41E4-93DA-A0BA34BAC37D}" type="presOf" srcId="{A9C32563-65D7-4C0D-8684-6B39138F3563}" destId="{B0A9017A-E519-41E2-8EF1-252D361C2AC7}" srcOrd="0" destOrd="0" presId="urn:microsoft.com/office/officeart/2005/8/layout/hList7"/>
    <dgm:cxn modelId="{DCE37881-6207-4215-8C1B-FC62902AC4BB}" type="presOf" srcId="{AD70C477-3E09-446F-9FB4-7212008AA286}" destId="{9E3FA02A-9342-4D51-806A-DE70CE455563}" srcOrd="1" destOrd="1" presId="urn:microsoft.com/office/officeart/2005/8/layout/hList7"/>
    <dgm:cxn modelId="{23E04B2C-2B3E-43FE-AEB8-9D3CE08DAB8B}" srcId="{AFC7F8F2-9859-4817-ABAA-0B10AB0054FA}" destId="{AD70C477-3E09-446F-9FB4-7212008AA286}" srcOrd="0" destOrd="0" parTransId="{0015360E-E39F-4654-8508-E431DCE715F4}" sibTransId="{41F76F03-BC27-430F-A1E9-A2E2EE19F83E}"/>
    <dgm:cxn modelId="{4F563933-8CFD-42BE-82DD-D0877C56B815}" type="presOf" srcId="{16527976-9372-475D-B870-6D0B6BF24884}" destId="{BEF27A65-E659-4648-B182-DABCB447192F}" srcOrd="0" destOrd="1" presId="urn:microsoft.com/office/officeart/2005/8/layout/hList7"/>
    <dgm:cxn modelId="{B8250750-1289-443E-8457-1BC5354481B3}" type="presOf" srcId="{9C7BA6CF-2070-45C9-9B6E-DCCDE0E96F2F}" destId="{E5768232-DB40-417B-A19B-4DEA36C08B21}" srcOrd="0" destOrd="0" presId="urn:microsoft.com/office/officeart/2005/8/layout/hList7"/>
    <dgm:cxn modelId="{FC762549-81A7-40C9-BAAA-7DF468503D9C}" type="presOf" srcId="{4E919DC6-B3A3-4D49-AD6C-E527294E78AA}" destId="{BEF27A65-E659-4648-B182-DABCB447192F}" srcOrd="0" destOrd="0" presId="urn:microsoft.com/office/officeart/2005/8/layout/hList7"/>
    <dgm:cxn modelId="{3A7CE07F-2A06-4D4A-8D55-17A2AA1A42F3}" srcId="{8084D3E8-80D4-47B3-B209-25AA58B07220}" destId="{9C7BA6CF-2070-45C9-9B6E-DCCDE0E96F2F}" srcOrd="4" destOrd="0" parTransId="{148B83AE-1668-4D76-BC0B-C70FCA779CA8}" sibTransId="{02C5B514-30B1-49B2-A67D-A0A0D56949F8}"/>
    <dgm:cxn modelId="{40C105EB-0D32-4D54-BE56-BC9CCCE381C2}" type="presOf" srcId="{AFC7F8F2-9859-4817-ABAA-0B10AB0054FA}" destId="{EC1D7098-3E36-47DB-BB6E-5C163E603300}" srcOrd="0" destOrd="0" presId="urn:microsoft.com/office/officeart/2005/8/layout/hList7"/>
    <dgm:cxn modelId="{FB58ECB4-3518-4E4B-8298-DBBDCC1BCBE5}" type="presOf" srcId="{0199BCCA-4405-4FF9-8FD9-29AD1CE2BC0A}" destId="{39853160-23E6-4003-A333-7EEC56757157}" srcOrd="0" destOrd="0" presId="urn:microsoft.com/office/officeart/2005/8/layout/hList7"/>
    <dgm:cxn modelId="{B9097E2B-189E-422C-BC5C-F85181841FB4}" type="presOf" srcId="{B4DAD098-53D2-4393-9F1C-2AA0B503F070}" destId="{BEF27A65-E659-4648-B182-DABCB447192F}" srcOrd="0" destOrd="2" presId="urn:microsoft.com/office/officeart/2005/8/layout/hList7"/>
    <dgm:cxn modelId="{A3548873-C577-48DA-B511-1AC1AE0B388C}" type="presOf" srcId="{52D0485F-578E-4F80-B120-D86F6458BFA5}" destId="{011B7405-C6A2-482D-BC30-FCF0100C3FD5}" srcOrd="1" destOrd="1" presId="urn:microsoft.com/office/officeart/2005/8/layout/hList7"/>
    <dgm:cxn modelId="{C67528F9-FE3F-4837-8BF6-9C2C49920DFD}" srcId="{4E919DC6-B3A3-4D49-AD6C-E527294E78AA}" destId="{B4DAD098-53D2-4393-9F1C-2AA0B503F070}" srcOrd="1" destOrd="0" parTransId="{DAA4C422-D71E-49D0-83C0-164DCBC26F26}" sibTransId="{24739E77-02B8-41BE-AFBA-410154B32E68}"/>
    <dgm:cxn modelId="{7A2EA281-5253-4A6B-AECE-A59F7484D719}" type="presOf" srcId="{53AD901E-BE67-4C0C-B804-A447562DDCC4}" destId="{6C9A1E69-CCE2-4543-A0EE-E90A4FE931F0}" srcOrd="0" destOrd="0" presId="urn:microsoft.com/office/officeart/2005/8/layout/hList7"/>
    <dgm:cxn modelId="{E03E2EE3-9868-4AC8-9F7F-A81784ED806C}" type="presOf" srcId="{D6125A11-A597-4305-AD37-13C9B62C1AAF}" destId="{39853160-23E6-4003-A333-7EEC56757157}" srcOrd="0" destOrd="1" presId="urn:microsoft.com/office/officeart/2005/8/layout/hList7"/>
    <dgm:cxn modelId="{225B940D-E31A-4A68-A4FB-B2B3EDA8EFB3}" type="presOf" srcId="{52D0485F-578E-4F80-B120-D86F6458BFA5}" destId="{E5768232-DB40-417B-A19B-4DEA36C08B21}" srcOrd="0" destOrd="1" presId="urn:microsoft.com/office/officeart/2005/8/layout/hList7"/>
    <dgm:cxn modelId="{F2158320-B1C0-4190-A57E-DC3020F38B87}" srcId="{0199BCCA-4405-4FF9-8FD9-29AD1CE2BC0A}" destId="{D6125A11-A597-4305-AD37-13C9B62C1AAF}" srcOrd="0" destOrd="0" parTransId="{DBFB2060-A09F-488B-A3D1-7AB71D02B801}" sibTransId="{7D7217C0-63C2-41EC-8FB9-C0321719D601}"/>
    <dgm:cxn modelId="{FE488B31-D15F-4491-B88A-9F15ABCD52D8}" type="presOf" srcId="{67141278-9ABD-40E7-B1C2-07C0C1FBBD0C}" destId="{992F05C3-18A7-45C9-99CB-E4E000E4A533}" srcOrd="0" destOrd="0" presId="urn:microsoft.com/office/officeart/2005/8/layout/hList7"/>
    <dgm:cxn modelId="{AF6350D6-B46B-4AC2-9618-8BB36AF811B9}" type="presOf" srcId="{AFC7F8F2-9859-4817-ABAA-0B10AB0054FA}" destId="{9E3FA02A-9342-4D51-806A-DE70CE455563}" srcOrd="1" destOrd="0" presId="urn:microsoft.com/office/officeart/2005/8/layout/hList7"/>
    <dgm:cxn modelId="{7CF3B37C-50BA-426B-AF6D-0A5564E36FF1}" type="presOf" srcId="{3A9E6777-84F7-4823-AE10-505DE63753C9}" destId="{C36BE320-438A-48A8-8C29-36732E721716}" srcOrd="0" destOrd="0" presId="urn:microsoft.com/office/officeart/2005/8/layout/hList7"/>
    <dgm:cxn modelId="{41B8D057-C15E-4DFE-B5BB-4BB4AC5C1A02}" type="presOf" srcId="{67141278-9ABD-40E7-B1C2-07C0C1FBBD0C}" destId="{C3430DD7-5266-4A49-8EA6-384DAAECCD2B}" srcOrd="1" destOrd="0" presId="urn:microsoft.com/office/officeart/2005/8/layout/hList7"/>
    <dgm:cxn modelId="{C00C9DED-6DBC-47E5-A2AC-1B9CF3FE4256}" type="presOf" srcId="{E9D75F35-AF1D-4330-B58F-81F8C7FC85D9}" destId="{992F05C3-18A7-45C9-99CB-E4E000E4A533}" srcOrd="0" destOrd="1" presId="urn:microsoft.com/office/officeart/2005/8/layout/hList7"/>
    <dgm:cxn modelId="{E52A301C-D764-4912-A1A6-21CE31611403}" srcId="{9C7BA6CF-2070-45C9-9B6E-DCCDE0E96F2F}" destId="{52D0485F-578E-4F80-B120-D86F6458BFA5}" srcOrd="0" destOrd="0" parTransId="{11FF96D2-8032-4C7B-8F72-59C19757765E}" sibTransId="{5A87D109-1922-4DD5-82DA-2B1DB8FF4BD3}"/>
    <dgm:cxn modelId="{578FBC43-B407-4A70-8BC1-C62D0BD1893B}" srcId="{8084D3E8-80D4-47B3-B209-25AA58B07220}" destId="{0199BCCA-4405-4FF9-8FD9-29AD1CE2BC0A}" srcOrd="2" destOrd="0" parTransId="{FD581117-6D55-4DD2-B4A7-179CA9B4A3BD}" sibTransId="{66662CB7-EE1D-4C92-A674-33DF37DC7841}"/>
    <dgm:cxn modelId="{42A3807C-3BD6-4D47-93EC-810504E5B50B}" srcId="{8084D3E8-80D4-47B3-B209-25AA58B07220}" destId="{AFC7F8F2-9859-4817-ABAA-0B10AB0054FA}" srcOrd="3" destOrd="0" parTransId="{EE8A3104-4DF6-445B-9E0C-81DDCFBEC044}" sibTransId="{53AD901E-BE67-4C0C-B804-A447562DDCC4}"/>
    <dgm:cxn modelId="{91FBC989-FCB7-46AD-9895-DD41B1D20331}" type="presOf" srcId="{16527976-9372-475D-B870-6D0B6BF24884}" destId="{0A335B3E-50CF-44D8-BABB-C798781A2C6E}" srcOrd="1" destOrd="1" presId="urn:microsoft.com/office/officeart/2005/8/layout/hList7"/>
    <dgm:cxn modelId="{EF475E7D-6F29-45DE-B111-5C940C000BEF}" type="presOf" srcId="{AD70C477-3E09-446F-9FB4-7212008AA286}" destId="{EC1D7098-3E36-47DB-BB6E-5C163E603300}" srcOrd="0" destOrd="1" presId="urn:microsoft.com/office/officeart/2005/8/layout/hList7"/>
    <dgm:cxn modelId="{5A19AD57-BD60-4F79-BE8E-6ED6FDF2BD4F}" type="presOf" srcId="{9C7BA6CF-2070-45C9-9B6E-DCCDE0E96F2F}" destId="{011B7405-C6A2-482D-BC30-FCF0100C3FD5}" srcOrd="1" destOrd="0" presId="urn:microsoft.com/office/officeart/2005/8/layout/hList7"/>
    <dgm:cxn modelId="{09DC309B-E2CA-4498-9883-A4112BC32143}" type="presOf" srcId="{D6125A11-A597-4305-AD37-13C9B62C1AAF}" destId="{668FF20D-11A5-4CBB-BB86-AB7E4DBF2ACB}" srcOrd="1" destOrd="1" presId="urn:microsoft.com/office/officeart/2005/8/layout/hList7"/>
    <dgm:cxn modelId="{A18906C2-08D6-4EDE-A710-8DCA4AD630A3}" type="presOf" srcId="{0199BCCA-4405-4FF9-8FD9-29AD1CE2BC0A}" destId="{668FF20D-11A5-4CBB-BB86-AB7E4DBF2ACB}" srcOrd="1" destOrd="0" presId="urn:microsoft.com/office/officeart/2005/8/layout/hList7"/>
    <dgm:cxn modelId="{552AB828-652E-4E30-A49F-B07FB346F599}" type="presOf" srcId="{B4DAD098-53D2-4393-9F1C-2AA0B503F070}" destId="{0A335B3E-50CF-44D8-BABB-C798781A2C6E}" srcOrd="1" destOrd="2" presId="urn:microsoft.com/office/officeart/2005/8/layout/hList7"/>
    <dgm:cxn modelId="{AB389CED-EC6F-4561-966A-3A55E55903F1}" srcId="{4E919DC6-B3A3-4D49-AD6C-E527294E78AA}" destId="{16527976-9372-475D-B870-6D0B6BF24884}" srcOrd="0" destOrd="0" parTransId="{C7811D7A-1BB8-4F68-8C49-BFCB52325F57}" sibTransId="{F73218C6-535C-4136-A2D1-9C3C0C0DEA11}"/>
    <dgm:cxn modelId="{160CC07F-BC63-46D6-9CED-BF20885A1BA3}" type="presParOf" srcId="{091B2A59-5437-469E-91D7-30153A231406}" destId="{C9E8D21F-8CDF-4732-BA44-650130C35B68}" srcOrd="0" destOrd="0" presId="urn:microsoft.com/office/officeart/2005/8/layout/hList7"/>
    <dgm:cxn modelId="{B323B865-A844-4FBC-9C8B-58F09E75CEC1}" type="presParOf" srcId="{091B2A59-5437-469E-91D7-30153A231406}" destId="{7DFDAB18-D247-485F-940E-40767008076A}" srcOrd="1" destOrd="0" presId="urn:microsoft.com/office/officeart/2005/8/layout/hList7"/>
    <dgm:cxn modelId="{7D10E053-D722-4E6B-BA40-9C610F1D2371}" type="presParOf" srcId="{7DFDAB18-D247-485F-940E-40767008076A}" destId="{A829192F-1C83-4E7F-8746-81427057378A}" srcOrd="0" destOrd="0" presId="urn:microsoft.com/office/officeart/2005/8/layout/hList7"/>
    <dgm:cxn modelId="{3BC710BA-6760-460D-8728-838D105C01B8}" type="presParOf" srcId="{A829192F-1C83-4E7F-8746-81427057378A}" destId="{992F05C3-18A7-45C9-99CB-E4E000E4A533}" srcOrd="0" destOrd="0" presId="urn:microsoft.com/office/officeart/2005/8/layout/hList7"/>
    <dgm:cxn modelId="{A5CDCDC2-A5CB-4F94-B09A-DEB02FE7B92B}" type="presParOf" srcId="{A829192F-1C83-4E7F-8746-81427057378A}" destId="{C3430DD7-5266-4A49-8EA6-384DAAECCD2B}" srcOrd="1" destOrd="0" presId="urn:microsoft.com/office/officeart/2005/8/layout/hList7"/>
    <dgm:cxn modelId="{D79A4CA5-5227-4CA9-A81A-71B0DC739973}" type="presParOf" srcId="{A829192F-1C83-4E7F-8746-81427057378A}" destId="{F50A5730-7C49-47D2-805F-FF8F38F6604E}" srcOrd="2" destOrd="0" presId="urn:microsoft.com/office/officeart/2005/8/layout/hList7"/>
    <dgm:cxn modelId="{51B02400-2691-4005-949A-AEE83AE7A8E0}" type="presParOf" srcId="{A829192F-1C83-4E7F-8746-81427057378A}" destId="{DE123DD4-9F30-48E8-88F7-2F2A57DF6852}" srcOrd="3" destOrd="0" presId="urn:microsoft.com/office/officeart/2005/8/layout/hList7"/>
    <dgm:cxn modelId="{8C902B68-C6C0-4EE6-8126-19072D559609}" type="presParOf" srcId="{7DFDAB18-D247-485F-940E-40767008076A}" destId="{B0A9017A-E519-41E2-8EF1-252D361C2AC7}" srcOrd="1" destOrd="0" presId="urn:microsoft.com/office/officeart/2005/8/layout/hList7"/>
    <dgm:cxn modelId="{4F1DE8DB-54DC-4188-9AF9-538F02877DCC}" type="presParOf" srcId="{7DFDAB18-D247-485F-940E-40767008076A}" destId="{21D7CD8E-CE20-4B7F-B232-7CD535F745AE}" srcOrd="2" destOrd="0" presId="urn:microsoft.com/office/officeart/2005/8/layout/hList7"/>
    <dgm:cxn modelId="{609867D0-2293-449F-B1C6-C32D7422C923}" type="presParOf" srcId="{21D7CD8E-CE20-4B7F-B232-7CD535F745AE}" destId="{BEF27A65-E659-4648-B182-DABCB447192F}" srcOrd="0" destOrd="0" presId="urn:microsoft.com/office/officeart/2005/8/layout/hList7"/>
    <dgm:cxn modelId="{1749E31B-88B6-4FFF-A977-505931A484F3}" type="presParOf" srcId="{21D7CD8E-CE20-4B7F-B232-7CD535F745AE}" destId="{0A335B3E-50CF-44D8-BABB-C798781A2C6E}" srcOrd="1" destOrd="0" presId="urn:microsoft.com/office/officeart/2005/8/layout/hList7"/>
    <dgm:cxn modelId="{994F7144-727C-433C-8302-F65B61FFAF95}" type="presParOf" srcId="{21D7CD8E-CE20-4B7F-B232-7CD535F745AE}" destId="{4ADD6013-C373-4E31-A605-522A71967C76}" srcOrd="2" destOrd="0" presId="urn:microsoft.com/office/officeart/2005/8/layout/hList7"/>
    <dgm:cxn modelId="{CDB060D4-4A65-4D72-9146-3B02FB43D908}" type="presParOf" srcId="{21D7CD8E-CE20-4B7F-B232-7CD535F745AE}" destId="{29F0C2A2-45E6-4141-8B67-F9FBB67DB08F}" srcOrd="3" destOrd="0" presId="urn:microsoft.com/office/officeart/2005/8/layout/hList7"/>
    <dgm:cxn modelId="{BCBEFE14-E49E-4A4B-8C6F-FA2DB3B40A81}" type="presParOf" srcId="{7DFDAB18-D247-485F-940E-40767008076A}" destId="{C36BE320-438A-48A8-8C29-36732E721716}" srcOrd="3" destOrd="0" presId="urn:microsoft.com/office/officeart/2005/8/layout/hList7"/>
    <dgm:cxn modelId="{EAC2B646-CA6E-4DA2-826F-B9FD93709783}" type="presParOf" srcId="{7DFDAB18-D247-485F-940E-40767008076A}" destId="{E1141F7D-897F-4AD1-A3A8-F19EBFAA2877}" srcOrd="4" destOrd="0" presId="urn:microsoft.com/office/officeart/2005/8/layout/hList7"/>
    <dgm:cxn modelId="{EA11335A-83D2-4B5B-9D5C-2CD30D02EE28}" type="presParOf" srcId="{E1141F7D-897F-4AD1-A3A8-F19EBFAA2877}" destId="{39853160-23E6-4003-A333-7EEC56757157}" srcOrd="0" destOrd="0" presId="urn:microsoft.com/office/officeart/2005/8/layout/hList7"/>
    <dgm:cxn modelId="{06ABCF93-2E22-4BFA-9378-F38A148BBAAB}" type="presParOf" srcId="{E1141F7D-897F-4AD1-A3A8-F19EBFAA2877}" destId="{668FF20D-11A5-4CBB-BB86-AB7E4DBF2ACB}" srcOrd="1" destOrd="0" presId="urn:microsoft.com/office/officeart/2005/8/layout/hList7"/>
    <dgm:cxn modelId="{466615DA-707C-471F-9322-B299C760BB9A}" type="presParOf" srcId="{E1141F7D-897F-4AD1-A3A8-F19EBFAA2877}" destId="{BD374B0E-EC1A-4C23-8C23-D49AB0124701}" srcOrd="2" destOrd="0" presId="urn:microsoft.com/office/officeart/2005/8/layout/hList7"/>
    <dgm:cxn modelId="{4DB0C813-653B-47F8-BF31-1520C5832E9D}" type="presParOf" srcId="{E1141F7D-897F-4AD1-A3A8-F19EBFAA2877}" destId="{1E0D3380-89E2-4D58-8FA2-846CC0BA8542}" srcOrd="3" destOrd="0" presId="urn:microsoft.com/office/officeart/2005/8/layout/hList7"/>
    <dgm:cxn modelId="{FBFABB1E-DF8F-4289-AC13-5E70723884C5}" type="presParOf" srcId="{7DFDAB18-D247-485F-940E-40767008076A}" destId="{4B580F6C-F559-46A5-B1AA-651C73AEA946}" srcOrd="5" destOrd="0" presId="urn:microsoft.com/office/officeart/2005/8/layout/hList7"/>
    <dgm:cxn modelId="{D0EF85E5-DF2E-43B8-8000-1DA97CA677B4}" type="presParOf" srcId="{7DFDAB18-D247-485F-940E-40767008076A}" destId="{62389B8D-1E0B-4185-A46E-02702D8DCF82}" srcOrd="6" destOrd="0" presId="urn:microsoft.com/office/officeart/2005/8/layout/hList7"/>
    <dgm:cxn modelId="{53BDA32E-9372-4731-BFDC-7473BAFF14ED}" type="presParOf" srcId="{62389B8D-1E0B-4185-A46E-02702D8DCF82}" destId="{EC1D7098-3E36-47DB-BB6E-5C163E603300}" srcOrd="0" destOrd="0" presId="urn:microsoft.com/office/officeart/2005/8/layout/hList7"/>
    <dgm:cxn modelId="{EC9CB183-ABCC-499A-87F5-5636090695E6}" type="presParOf" srcId="{62389B8D-1E0B-4185-A46E-02702D8DCF82}" destId="{9E3FA02A-9342-4D51-806A-DE70CE455563}" srcOrd="1" destOrd="0" presId="urn:microsoft.com/office/officeart/2005/8/layout/hList7"/>
    <dgm:cxn modelId="{6E2FFCBB-D2AC-433A-AB82-7E35ED407B71}" type="presParOf" srcId="{62389B8D-1E0B-4185-A46E-02702D8DCF82}" destId="{A5F40448-9BE8-4F7F-B960-8FF63A6DA1D7}" srcOrd="2" destOrd="0" presId="urn:microsoft.com/office/officeart/2005/8/layout/hList7"/>
    <dgm:cxn modelId="{BBE8FF5F-D993-4308-86B1-BA4E167843C9}" type="presParOf" srcId="{62389B8D-1E0B-4185-A46E-02702D8DCF82}" destId="{56F48EE8-4669-4FC8-BEC0-C2A0B8674D19}" srcOrd="3" destOrd="0" presId="urn:microsoft.com/office/officeart/2005/8/layout/hList7"/>
    <dgm:cxn modelId="{C22C076E-41F9-4F71-B5E7-006FC6833511}" type="presParOf" srcId="{7DFDAB18-D247-485F-940E-40767008076A}" destId="{6C9A1E69-CCE2-4543-A0EE-E90A4FE931F0}" srcOrd="7" destOrd="0" presId="urn:microsoft.com/office/officeart/2005/8/layout/hList7"/>
    <dgm:cxn modelId="{BD7A28D8-D8CC-4FD7-8C9D-B680BDA49CFA}" type="presParOf" srcId="{7DFDAB18-D247-485F-940E-40767008076A}" destId="{341D539C-B757-4D2D-849F-D72E594F9D44}" srcOrd="8" destOrd="0" presId="urn:microsoft.com/office/officeart/2005/8/layout/hList7"/>
    <dgm:cxn modelId="{A34B35DB-4FA8-47FD-8EEF-280E578F7A1C}" type="presParOf" srcId="{341D539C-B757-4D2D-849F-D72E594F9D44}" destId="{E5768232-DB40-417B-A19B-4DEA36C08B21}" srcOrd="0" destOrd="0" presId="urn:microsoft.com/office/officeart/2005/8/layout/hList7"/>
    <dgm:cxn modelId="{53A6ECF8-AC1B-46FD-8590-1636B197D688}" type="presParOf" srcId="{341D539C-B757-4D2D-849F-D72E594F9D44}" destId="{011B7405-C6A2-482D-BC30-FCF0100C3FD5}" srcOrd="1" destOrd="0" presId="urn:microsoft.com/office/officeart/2005/8/layout/hList7"/>
    <dgm:cxn modelId="{8F29F1B4-4ABE-4690-8977-C362000AD408}" type="presParOf" srcId="{341D539C-B757-4D2D-849F-D72E594F9D44}" destId="{ACFB7480-A86C-41BA-B64A-B56B56D11ADF}" srcOrd="2" destOrd="0" presId="urn:microsoft.com/office/officeart/2005/8/layout/hList7"/>
    <dgm:cxn modelId="{FFC7EAF1-B3B9-477F-A190-9895BBC2C658}" type="presParOf" srcId="{341D539C-B757-4D2D-849F-D72E594F9D44}" destId="{B5803CA9-4E1F-4254-8F52-D0211D3DCC7C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2F05C3-18A7-45C9-99CB-E4E000E4A533}">
      <dsp:nvSpPr>
        <dsp:cNvPr id="0" name=""/>
        <dsp:cNvSpPr/>
      </dsp:nvSpPr>
      <dsp:spPr>
        <a:xfrm>
          <a:off x="615" y="0"/>
          <a:ext cx="1960589" cy="55892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1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smtClean="0">
              <a:solidFill>
                <a:srgbClr val="C00000"/>
              </a:solidFill>
            </a:rPr>
            <a:t>Профессионализм</a:t>
          </a:r>
          <a:endParaRPr lang="ru-RU" sz="1400" b="1" i="0" kern="1200" dirty="0">
            <a:solidFill>
              <a:srgbClr val="C0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На телефонах доверия работают профессиональные психологи,  прошедшие специальное обучение</a:t>
          </a:r>
          <a:endParaRPr lang="ru-RU" sz="1400" kern="1200" dirty="0"/>
        </a:p>
      </dsp:txBody>
      <dsp:txXfrm>
        <a:off x="615" y="2235696"/>
        <a:ext cx="1960589" cy="2235696"/>
      </dsp:txXfrm>
    </dsp:sp>
    <dsp:sp modelId="{DE123DD4-9F30-48E8-88F7-2F2A57DF6852}">
      <dsp:nvSpPr>
        <dsp:cNvPr id="0" name=""/>
        <dsp:cNvSpPr/>
      </dsp:nvSpPr>
      <dsp:spPr>
        <a:xfrm>
          <a:off x="285361" y="335354"/>
          <a:ext cx="1391097" cy="186121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F27A65-E659-4648-B182-DABCB447192F}">
      <dsp:nvSpPr>
        <dsp:cNvPr id="0" name=""/>
        <dsp:cNvSpPr/>
      </dsp:nvSpPr>
      <dsp:spPr>
        <a:xfrm>
          <a:off x="2005601" y="0"/>
          <a:ext cx="1977533" cy="55892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1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smtClean="0">
              <a:solidFill>
                <a:srgbClr val="000099"/>
              </a:solidFill>
            </a:rPr>
            <a:t>Анонимность и конфиденциальность</a:t>
          </a:r>
          <a:endParaRPr lang="ru-RU" sz="1400" b="1" i="0" kern="1200" dirty="0">
            <a:solidFill>
              <a:srgbClr val="000099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Тот, кто обращается за помощью, может сохранить свое имя в тайне. 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О содержании разговора будет знать только звонящий и консультант </a:t>
          </a:r>
          <a:endParaRPr lang="ru-RU" sz="1400" kern="1200" dirty="0"/>
        </a:p>
      </dsp:txBody>
      <dsp:txXfrm>
        <a:off x="2005601" y="2235696"/>
        <a:ext cx="1977533" cy="2235696"/>
      </dsp:txXfrm>
    </dsp:sp>
    <dsp:sp modelId="{29F0C2A2-45E6-4141-8B67-F9FBB67DB08F}">
      <dsp:nvSpPr>
        <dsp:cNvPr id="0" name=""/>
        <dsp:cNvSpPr/>
      </dsp:nvSpPr>
      <dsp:spPr>
        <a:xfrm>
          <a:off x="2298819" y="335354"/>
          <a:ext cx="1391097" cy="186121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853160-23E6-4003-A333-7EEC56757157}">
      <dsp:nvSpPr>
        <dsp:cNvPr id="0" name=""/>
        <dsp:cNvSpPr/>
      </dsp:nvSpPr>
      <dsp:spPr>
        <a:xfrm>
          <a:off x="4027532" y="0"/>
          <a:ext cx="1479890" cy="55892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1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smtClean="0">
              <a:solidFill>
                <a:schemeClr val="accent4">
                  <a:lumMod val="75000"/>
                </a:schemeClr>
              </a:solidFill>
            </a:rPr>
            <a:t>Доступность</a:t>
          </a:r>
          <a:endParaRPr lang="ru-RU" sz="1400" b="1" i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Помощь оказывается ежедневно и во многих регионах – круглосуточно</a:t>
          </a:r>
          <a:endParaRPr lang="ru-RU" sz="1400" kern="1200" dirty="0"/>
        </a:p>
      </dsp:txBody>
      <dsp:txXfrm>
        <a:off x="4027532" y="2235696"/>
        <a:ext cx="1479890" cy="2235696"/>
      </dsp:txXfrm>
    </dsp:sp>
    <dsp:sp modelId="{1E0D3380-89E2-4D58-8FA2-846CC0BA8542}">
      <dsp:nvSpPr>
        <dsp:cNvPr id="0" name=""/>
        <dsp:cNvSpPr/>
      </dsp:nvSpPr>
      <dsp:spPr>
        <a:xfrm>
          <a:off x="4071928" y="335354"/>
          <a:ext cx="1391097" cy="186121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1D7098-3E36-47DB-BB6E-5C163E603300}">
      <dsp:nvSpPr>
        <dsp:cNvPr id="0" name=""/>
        <dsp:cNvSpPr/>
      </dsp:nvSpPr>
      <dsp:spPr>
        <a:xfrm>
          <a:off x="5551819" y="0"/>
          <a:ext cx="1708252" cy="55892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1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FF0000"/>
              </a:solidFill>
            </a:rPr>
            <a:t>Бесплатность</a:t>
          </a:r>
          <a:endParaRPr lang="ru-RU" sz="1400" b="1" kern="1200" dirty="0">
            <a:solidFill>
              <a:srgbClr val="FF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/>
            <a:t>Помощь всегда предоставляется бесплатно</a:t>
          </a:r>
        </a:p>
      </dsp:txBody>
      <dsp:txXfrm>
        <a:off x="5551819" y="2235696"/>
        <a:ext cx="1708252" cy="2235696"/>
      </dsp:txXfrm>
    </dsp:sp>
    <dsp:sp modelId="{56F48EE8-4669-4FC8-BEC0-C2A0B8674D19}">
      <dsp:nvSpPr>
        <dsp:cNvPr id="0" name=""/>
        <dsp:cNvSpPr/>
      </dsp:nvSpPr>
      <dsp:spPr>
        <a:xfrm>
          <a:off x="5710397" y="335354"/>
          <a:ext cx="1391097" cy="186121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768232-DB40-417B-A19B-4DEA36C08B21}">
      <dsp:nvSpPr>
        <dsp:cNvPr id="0" name=""/>
        <dsp:cNvSpPr/>
      </dsp:nvSpPr>
      <dsp:spPr>
        <a:xfrm>
          <a:off x="7304469" y="0"/>
          <a:ext cx="1479890" cy="55892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1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70C0"/>
              </a:solidFill>
            </a:rPr>
            <a:t>Безопасность</a:t>
          </a:r>
          <a:endParaRPr lang="ru-RU" sz="1400" b="1" kern="1200" dirty="0">
            <a:solidFill>
              <a:srgbClr val="0070C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/>
            <a:t>В результате этого звонка никто из окружения звонившего не пострадает</a:t>
          </a:r>
        </a:p>
      </dsp:txBody>
      <dsp:txXfrm>
        <a:off x="7304469" y="2235696"/>
        <a:ext cx="1479890" cy="2235696"/>
      </dsp:txXfrm>
    </dsp:sp>
    <dsp:sp modelId="{B5803CA9-4E1F-4254-8F52-D0211D3DCC7C}">
      <dsp:nvSpPr>
        <dsp:cNvPr id="0" name=""/>
        <dsp:cNvSpPr/>
      </dsp:nvSpPr>
      <dsp:spPr>
        <a:xfrm>
          <a:off x="7348866" y="335354"/>
          <a:ext cx="1391097" cy="186121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E8D21F-8CDF-4732-BA44-650130C35B68}">
      <dsp:nvSpPr>
        <dsp:cNvPr id="0" name=""/>
        <dsp:cNvSpPr/>
      </dsp:nvSpPr>
      <dsp:spPr>
        <a:xfrm>
          <a:off x="360046" y="4715052"/>
          <a:ext cx="8082177" cy="838386"/>
        </a:xfrm>
        <a:prstGeom prst="leftRightArrow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3B290-B36E-44F1-AC66-133897E914F8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8593A6-9DD2-4136-8CC5-BA575BC044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347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comments" Target="../comments/commen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comments" Target="../comments/commen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556792"/>
            <a:ext cx="8496944" cy="280831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dirty="0" smtClean="0">
              <a:solidFill>
                <a:srgbClr val="000066"/>
              </a:solidFill>
            </a:endParaRPr>
          </a:p>
          <a:p>
            <a:pPr algn="ctr">
              <a:buNone/>
            </a:pPr>
            <a:r>
              <a:rPr lang="ru-RU" sz="4800" dirty="0" smtClean="0">
                <a:solidFill>
                  <a:srgbClr val="000066"/>
                </a:solidFill>
                <a:latin typeface="Segoe UI Semibold" pitchFamily="34" charset="0"/>
              </a:rPr>
              <a:t>Урок </a:t>
            </a:r>
            <a:endParaRPr lang="ru-RU" sz="4800" dirty="0" smtClean="0">
              <a:solidFill>
                <a:srgbClr val="000066"/>
              </a:solidFill>
              <a:latin typeface="Segoe UI Semibold" pitchFamily="34" charset="0"/>
            </a:endParaRPr>
          </a:p>
          <a:p>
            <a:pPr algn="ctr">
              <a:buNone/>
            </a:pPr>
            <a:r>
              <a:rPr lang="ru-RU" sz="4800" dirty="0" smtClean="0">
                <a:solidFill>
                  <a:srgbClr val="000066"/>
                </a:solidFill>
                <a:latin typeface="Segoe UI Semibold" pitchFamily="34" charset="0"/>
              </a:rPr>
              <a:t>«Время доверять!»</a:t>
            </a:r>
            <a:endParaRPr lang="ru-RU" sz="4800" dirty="0">
              <a:solidFill>
                <a:srgbClr val="000066"/>
              </a:solidFill>
              <a:latin typeface="Segoe UI Semibold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717032"/>
            <a:ext cx="6761163" cy="345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i="1" dirty="0" smtClean="0">
                <a:solidFill>
                  <a:srgbClr val="000066"/>
                </a:solidFill>
                <a:latin typeface="Segoe UI Semibold" pitchFamily="34" charset="0"/>
              </a:rPr>
              <a:t>Принципы работы Детского телефона доверия</a:t>
            </a:r>
            <a:r>
              <a:rPr lang="ru-RU" b="1" i="1" dirty="0" smtClean="0">
                <a:solidFill>
                  <a:srgbClr val="000066"/>
                </a:solidFill>
              </a:rPr>
              <a:t/>
            </a:r>
            <a:br>
              <a:rPr lang="ru-RU" b="1" i="1" dirty="0" smtClean="0">
                <a:solidFill>
                  <a:srgbClr val="000066"/>
                </a:solidFill>
              </a:rPr>
            </a:br>
            <a:endParaRPr lang="ru-RU" b="1" i="1" dirty="0">
              <a:solidFill>
                <a:srgbClr val="000066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913886036"/>
              </p:ext>
            </p:extLst>
          </p:nvPr>
        </p:nvGraphicFramePr>
        <p:xfrm>
          <a:off x="179512" y="1268760"/>
          <a:ext cx="8784976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971600" y="6211669"/>
            <a:ext cx="7272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itchFamily="34" charset="0"/>
              </a:rPr>
              <a:t>8800-2000-122  124  8800-2000-122  124  8800-2000-122  124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252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b="1" dirty="0" smtClean="0">
              <a:solidFill>
                <a:srgbClr val="000066"/>
              </a:solidFill>
              <a:latin typeface="Segoe UI Semibold" pitchFamily="34" charset="0"/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rgbClr val="000066"/>
                </a:solidFill>
                <a:latin typeface="Segoe UI Semibold" pitchFamily="34" charset="0"/>
              </a:rPr>
              <a:t>Методические рекомендации к уроку «Время доверять»</a:t>
            </a:r>
            <a:endParaRPr lang="ru-RU" sz="4800" b="1" dirty="0">
              <a:solidFill>
                <a:srgbClr val="000066"/>
              </a:solidFill>
              <a:latin typeface="Segoe UI Semi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0066"/>
                </a:solidFill>
                <a:latin typeface="Segoe UI Semibold" pitchFamily="34" charset="0"/>
              </a:rPr>
              <a:t>Цели и задачи урока</a:t>
            </a:r>
            <a:endParaRPr lang="ru-RU" dirty="0">
              <a:solidFill>
                <a:srgbClr val="000066"/>
              </a:solidFill>
              <a:latin typeface="Segoe UI Semibol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Цели урока</a:t>
            </a:r>
            <a:r>
              <a:rPr lang="ru-RU" dirty="0" smtClean="0"/>
              <a:t>: 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0066"/>
                </a:solidFill>
              </a:rPr>
              <a:t>     Повышение узнаваемости номера телефона доверия </a:t>
            </a:r>
            <a:r>
              <a:rPr lang="ru-RU" i="1" dirty="0" smtClean="0">
                <a:solidFill>
                  <a:srgbClr val="000066"/>
                </a:solidFill>
              </a:rPr>
              <a:t>8-800-2000-122 и 124 (с мобильных телефонов)</a:t>
            </a:r>
            <a:r>
              <a:rPr lang="ru-RU" dirty="0" smtClean="0">
                <a:solidFill>
                  <a:srgbClr val="000066"/>
                </a:solidFill>
              </a:rPr>
              <a:t>, </a:t>
            </a:r>
            <a:r>
              <a:rPr lang="ru-RU" dirty="0" smtClean="0">
                <a:solidFill>
                  <a:srgbClr val="000066"/>
                </a:solidFill>
              </a:rPr>
              <a:t>а также повышение уровня доверия среди детей и подростков к детскому телефону доверия как услуге экстренной психологической помощи</a:t>
            </a:r>
            <a:r>
              <a:rPr lang="ru-RU" dirty="0" smtClean="0"/>
              <a:t>.</a:t>
            </a:r>
          </a:p>
          <a:p>
            <a:pPr algn="just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Задачи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</a:p>
          <a:p>
            <a:pPr lvl="0" algn="just"/>
            <a:r>
              <a:rPr lang="ru-RU" dirty="0" smtClean="0">
                <a:solidFill>
                  <a:srgbClr val="000066"/>
                </a:solidFill>
              </a:rPr>
              <a:t>Актуализация вопроса существования Детского  телефона доверия и возможности получения экстренной психологической помощи в случае необходимости для детей, участников </a:t>
            </a:r>
            <a:r>
              <a:rPr lang="ru-RU" dirty="0" smtClean="0">
                <a:solidFill>
                  <a:srgbClr val="000066"/>
                </a:solidFill>
              </a:rPr>
              <a:t>урока </a:t>
            </a:r>
            <a:r>
              <a:rPr lang="ru-RU" dirty="0" smtClean="0">
                <a:solidFill>
                  <a:srgbClr val="000066"/>
                </a:solidFill>
              </a:rPr>
              <a:t>«Время доверять</a:t>
            </a:r>
            <a:r>
              <a:rPr lang="ru-RU" dirty="0" smtClean="0">
                <a:solidFill>
                  <a:srgbClr val="000066"/>
                </a:solidFill>
              </a:rPr>
              <a:t>»</a:t>
            </a:r>
            <a:endParaRPr lang="ru-RU" dirty="0" smtClean="0">
              <a:solidFill>
                <a:srgbClr val="000066"/>
              </a:solidFill>
            </a:endParaRPr>
          </a:p>
          <a:p>
            <a:pPr lvl="0" algn="just"/>
            <a:r>
              <a:rPr lang="ru-RU" dirty="0" smtClean="0">
                <a:solidFill>
                  <a:srgbClr val="000066"/>
                </a:solidFill>
              </a:rPr>
              <a:t>Формирование представлений детей о жизненных ситуациях, которые требуют обязательного обращения за </a:t>
            </a:r>
            <a:r>
              <a:rPr lang="ru-RU" dirty="0" smtClean="0">
                <a:solidFill>
                  <a:srgbClr val="000066"/>
                </a:solidFill>
              </a:rPr>
              <a:t>помощью</a:t>
            </a:r>
            <a:endParaRPr lang="ru-RU" dirty="0" smtClean="0">
              <a:solidFill>
                <a:srgbClr val="000066"/>
              </a:solidFill>
            </a:endParaRPr>
          </a:p>
          <a:p>
            <a:pPr lvl="0" algn="just"/>
            <a:r>
              <a:rPr lang="ru-RU" dirty="0" smtClean="0">
                <a:solidFill>
                  <a:srgbClr val="000066"/>
                </a:solidFill>
              </a:rPr>
              <a:t>Информирование детей о работе телефона </a:t>
            </a:r>
            <a:r>
              <a:rPr lang="ru-RU" dirty="0" smtClean="0">
                <a:solidFill>
                  <a:srgbClr val="000066"/>
                </a:solidFill>
              </a:rPr>
              <a:t>доверия</a:t>
            </a:r>
          </a:p>
          <a:p>
            <a:pPr lvl="0" algn="just"/>
            <a:r>
              <a:rPr lang="ru-RU" dirty="0" smtClean="0">
                <a:solidFill>
                  <a:srgbClr val="000066"/>
                </a:solidFill>
              </a:rPr>
              <a:t>Формирование </a:t>
            </a:r>
            <a:r>
              <a:rPr lang="ru-RU" dirty="0" smtClean="0">
                <a:solidFill>
                  <a:srgbClr val="000066"/>
                </a:solidFill>
              </a:rPr>
              <a:t>положительного образа службы Детского телефона </a:t>
            </a:r>
            <a:r>
              <a:rPr lang="ru-RU" dirty="0" smtClean="0">
                <a:solidFill>
                  <a:srgbClr val="000066"/>
                </a:solidFill>
              </a:rPr>
              <a:t>доверия</a:t>
            </a:r>
            <a:endParaRPr lang="ru-RU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i="1" dirty="0" smtClean="0">
                <a:solidFill>
                  <a:srgbClr val="000066"/>
                </a:solidFill>
              </a:rPr>
              <a:t>Форма проведения</a:t>
            </a:r>
            <a:r>
              <a:rPr lang="ru-RU" dirty="0" smtClean="0">
                <a:solidFill>
                  <a:srgbClr val="000066"/>
                </a:solidFill>
              </a:rPr>
              <a:t>: </a:t>
            </a:r>
          </a:p>
          <a:p>
            <a:pPr>
              <a:buNone/>
            </a:pPr>
            <a:r>
              <a:rPr lang="ru-RU" dirty="0" smtClean="0">
                <a:solidFill>
                  <a:srgbClr val="000066"/>
                </a:solidFill>
              </a:rPr>
              <a:t>    классный час с элементами тренинговой, игровой и проектной </a:t>
            </a:r>
            <a:r>
              <a:rPr lang="ru-RU" dirty="0" smtClean="0">
                <a:solidFill>
                  <a:srgbClr val="000066"/>
                </a:solidFill>
              </a:rPr>
              <a:t>работы</a:t>
            </a:r>
            <a:endParaRPr lang="ru-RU" dirty="0" smtClean="0">
              <a:solidFill>
                <a:srgbClr val="000066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0066"/>
                </a:solidFill>
              </a:rPr>
              <a:t> </a:t>
            </a:r>
            <a:endParaRPr lang="ru-RU" dirty="0" smtClean="0">
              <a:solidFill>
                <a:srgbClr val="000066"/>
              </a:solidFill>
            </a:endParaRPr>
          </a:p>
          <a:p>
            <a:r>
              <a:rPr lang="ru-RU" b="1" i="1" dirty="0" smtClean="0">
                <a:solidFill>
                  <a:srgbClr val="000066"/>
                </a:solidFill>
              </a:rPr>
              <a:t>Ведущий: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0066"/>
                </a:solidFill>
              </a:rPr>
              <a:t>    </a:t>
            </a:r>
            <a:r>
              <a:rPr lang="ru-RU" dirty="0" smtClean="0">
                <a:solidFill>
                  <a:srgbClr val="000066"/>
                </a:solidFill>
              </a:rPr>
              <a:t>педагог-психолог</a:t>
            </a:r>
            <a:r>
              <a:rPr lang="ru-RU" dirty="0" smtClean="0">
                <a:solidFill>
                  <a:srgbClr val="000066"/>
                </a:solidFill>
              </a:rPr>
              <a:t>, классный </a:t>
            </a:r>
            <a:r>
              <a:rPr lang="ru-RU" dirty="0" smtClean="0">
                <a:solidFill>
                  <a:srgbClr val="000066"/>
                </a:solidFill>
              </a:rPr>
              <a:t>руководитель, педагог</a:t>
            </a:r>
            <a:endParaRPr lang="ru-RU" dirty="0" smtClean="0">
              <a:solidFill>
                <a:srgbClr val="000066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000066"/>
                </a:solidFill>
              </a:rPr>
              <a:t> </a:t>
            </a:r>
            <a:endParaRPr lang="ru-RU" dirty="0" smtClean="0">
              <a:solidFill>
                <a:srgbClr val="000066"/>
              </a:solidFill>
            </a:endParaRPr>
          </a:p>
          <a:p>
            <a:r>
              <a:rPr lang="ru-RU" b="1" i="1" dirty="0" smtClean="0">
                <a:solidFill>
                  <a:srgbClr val="000066"/>
                </a:solidFill>
              </a:rPr>
              <a:t>Место проведения</a:t>
            </a:r>
            <a:r>
              <a:rPr lang="ru-RU" dirty="0" smtClean="0">
                <a:solidFill>
                  <a:srgbClr val="000066"/>
                </a:solidFill>
              </a:rPr>
              <a:t>: </a:t>
            </a:r>
          </a:p>
          <a:p>
            <a:pPr>
              <a:buNone/>
            </a:pPr>
            <a:r>
              <a:rPr lang="ru-RU" dirty="0" smtClean="0">
                <a:solidFill>
                  <a:srgbClr val="000066"/>
                </a:solidFill>
              </a:rPr>
              <a:t>    тренинговый зал или учебный </a:t>
            </a:r>
            <a:r>
              <a:rPr lang="ru-RU" dirty="0" smtClean="0">
                <a:solidFill>
                  <a:srgbClr val="000066"/>
                </a:solidFill>
              </a:rPr>
              <a:t>класс</a:t>
            </a:r>
            <a:endParaRPr lang="ru-RU" dirty="0" smtClean="0">
              <a:solidFill>
                <a:srgbClr val="000066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rgbClr val="000066"/>
                </a:solidFill>
                <a:latin typeface="Segoe UI Semibold" pitchFamily="34" charset="0"/>
              </a:rPr>
              <a:t>Необходимое оборудование</a:t>
            </a:r>
            <a:br>
              <a:rPr lang="ru-RU" dirty="0" smtClean="0">
                <a:solidFill>
                  <a:srgbClr val="000066"/>
                </a:solidFill>
                <a:latin typeface="Segoe UI Semibold" pitchFamily="34" charset="0"/>
              </a:rPr>
            </a:br>
            <a:endParaRPr lang="ru-RU" dirty="0">
              <a:solidFill>
                <a:srgbClr val="000066"/>
              </a:solidFill>
              <a:latin typeface="Segoe UI Semibol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just"/>
            <a:endParaRPr lang="ru-RU" dirty="0" smtClean="0">
              <a:solidFill>
                <a:srgbClr val="000066"/>
              </a:solidFill>
            </a:endParaRPr>
          </a:p>
          <a:p>
            <a:pPr lvl="0" algn="just"/>
            <a:r>
              <a:rPr lang="ru-RU" sz="3600" dirty="0" smtClean="0">
                <a:solidFill>
                  <a:srgbClr val="000066"/>
                </a:solidFill>
              </a:rPr>
              <a:t>Классная доска/флипчарт с блокнотом</a:t>
            </a:r>
          </a:p>
          <a:p>
            <a:pPr lvl="0" algn="just"/>
            <a:r>
              <a:rPr lang="ru-RU" sz="3600" dirty="0" smtClean="0">
                <a:solidFill>
                  <a:srgbClr val="000066"/>
                </a:solidFill>
              </a:rPr>
              <a:t>Мел/маркеры</a:t>
            </a:r>
          </a:p>
          <a:p>
            <a:pPr lvl="0" algn="just"/>
            <a:r>
              <a:rPr lang="ru-RU" sz="3600" dirty="0" smtClean="0">
                <a:solidFill>
                  <a:srgbClr val="000066"/>
                </a:solidFill>
              </a:rPr>
              <a:t>Ноутбук/компьютер</a:t>
            </a:r>
          </a:p>
          <a:p>
            <a:pPr lvl="0" algn="just"/>
            <a:r>
              <a:rPr lang="ru-RU" sz="3600" dirty="0" smtClean="0">
                <a:solidFill>
                  <a:srgbClr val="000066"/>
                </a:solidFill>
              </a:rPr>
              <a:t>Проектор и экран</a:t>
            </a:r>
          </a:p>
          <a:p>
            <a:pPr lvl="0" algn="just"/>
            <a:r>
              <a:rPr lang="ru-RU" sz="3600" dirty="0" smtClean="0">
                <a:solidFill>
                  <a:srgbClr val="000066"/>
                </a:solidFill>
              </a:rPr>
              <a:t>Аудиоколонки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4800" b="1" dirty="0" smtClean="0">
                <a:solidFill>
                  <a:srgbClr val="000066"/>
                </a:solidFill>
                <a:latin typeface="Segoe UI Semibold" pitchFamily="34" charset="0"/>
              </a:rPr>
              <a:t>Структура занятия</a:t>
            </a:r>
            <a:endParaRPr lang="ru-RU" sz="4800" b="1" dirty="0">
              <a:solidFill>
                <a:srgbClr val="000066"/>
              </a:solidFill>
              <a:latin typeface="Segoe UI Semi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>
                <a:solidFill>
                  <a:srgbClr val="000066"/>
                </a:solidFill>
              </a:rPr>
              <a:t>Вводная часть и Разогрев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442520" cy="49251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>
                <a:solidFill>
                  <a:srgbClr val="000066"/>
                </a:solidFill>
              </a:rPr>
              <a:t>Упражнение «Ассоциации»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Задачи упражнения:</a:t>
            </a: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настроить детей на работу </a:t>
            </a: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помочь переключиться с предыдущего урока на      новое занятие</a:t>
            </a: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снять психологическое напряжение</a:t>
            </a: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активизировать  мыслительные процессы</a:t>
            </a: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повысить  работоспособность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3200" dirty="0" smtClean="0">
                <a:solidFill>
                  <a:srgbClr val="000066"/>
                </a:solidFill>
                <a:latin typeface="Segoe UI Semibold" pitchFamily="34" charset="0"/>
              </a:rPr>
              <a:t>Рекомендации к проведению упражнения «Ассоциации»</a:t>
            </a:r>
            <a:endParaRPr lang="ru-RU" sz="3200" dirty="0">
              <a:solidFill>
                <a:srgbClr val="000066"/>
              </a:solidFill>
              <a:latin typeface="Segoe UI Semibol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514528" cy="4925144"/>
          </a:xfrm>
        </p:spPr>
        <p:txBody>
          <a:bodyPr>
            <a:normAutofit fontScale="92500" lnSpcReduction="10000"/>
          </a:bodyPr>
          <a:lstStyle/>
          <a:p>
            <a:pPr lvl="0" algn="just"/>
            <a:r>
              <a:rPr lang="ru-RU" dirty="0" smtClean="0">
                <a:solidFill>
                  <a:srgbClr val="000066"/>
                </a:solidFill>
              </a:rPr>
              <a:t>В рамках данного урока рекомендуем сразу задать слово, исходя из темы урока, и предложить первому участнику дать ассоциацию на слово «Доверие»</a:t>
            </a:r>
          </a:p>
          <a:p>
            <a:pPr lvl="0" algn="just"/>
            <a:endParaRPr lang="ru-RU" dirty="0" smtClean="0">
              <a:solidFill>
                <a:srgbClr val="000066"/>
              </a:solidFill>
            </a:endParaRPr>
          </a:p>
          <a:p>
            <a:pPr lvl="0" algn="just"/>
            <a:r>
              <a:rPr lang="ru-RU" dirty="0" smtClean="0">
                <a:solidFill>
                  <a:srgbClr val="000066"/>
                </a:solidFill>
              </a:rPr>
              <a:t>Если у кого-то из участников возникают сложности с подбором ассоциации, то его необходимо поддержать, дать понять, что в этой игре нет «правильных» и «неправильных» ответов</a:t>
            </a:r>
          </a:p>
          <a:p>
            <a:pPr lvl="0" algn="just"/>
            <a:endParaRPr lang="ru-RU" dirty="0" smtClean="0">
              <a:solidFill>
                <a:srgbClr val="000066"/>
              </a:solidFill>
            </a:endParaRPr>
          </a:p>
          <a:p>
            <a:pPr lvl="0" algn="just"/>
            <a:r>
              <a:rPr lang="ru-RU" dirty="0" smtClean="0">
                <a:solidFill>
                  <a:srgbClr val="000066"/>
                </a:solidFill>
              </a:rPr>
              <a:t>Важно поддерживать и сохранять интенсивную динамику </a:t>
            </a:r>
            <a:r>
              <a:rPr lang="ru-RU" dirty="0" smtClean="0">
                <a:solidFill>
                  <a:srgbClr val="000066"/>
                </a:solidFill>
              </a:rPr>
              <a:t>упражнения </a:t>
            </a:r>
            <a:endParaRPr lang="ru-RU" dirty="0" smtClean="0">
              <a:solidFill>
                <a:srgbClr val="000066"/>
              </a:solidFill>
            </a:endParaRPr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0066"/>
                </a:solidFill>
                <a:latin typeface="Segoe UI Semibold" pitchFamily="34" charset="0"/>
              </a:rPr>
              <a:t>Погружение в тему урока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514528" cy="49971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000066"/>
                </a:solidFill>
              </a:rPr>
              <a:t>Упражнение «Да, Нет, Не знаю»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Задачи упражнения</a:t>
            </a:r>
          </a:p>
          <a:p>
            <a:pPr marL="514350" indent="-514350" algn="just">
              <a:buNone/>
            </a:pPr>
            <a:r>
              <a:rPr lang="ru-RU" dirty="0" smtClean="0">
                <a:solidFill>
                  <a:srgbClr val="000066"/>
                </a:solidFill>
              </a:rPr>
              <a:t>1. </a:t>
            </a:r>
            <a:r>
              <a:rPr lang="ru-RU" b="1" dirty="0" smtClean="0">
                <a:solidFill>
                  <a:srgbClr val="000066"/>
                </a:solidFill>
              </a:rPr>
              <a:t>помочь участникам</a:t>
            </a:r>
          </a:p>
          <a:p>
            <a:pPr marL="514350" indent="-514350" algn="just"/>
            <a:r>
              <a:rPr lang="ru-RU" dirty="0" smtClean="0">
                <a:solidFill>
                  <a:srgbClr val="000066"/>
                </a:solidFill>
              </a:rPr>
              <a:t>углубиться в тематику урока</a:t>
            </a:r>
          </a:p>
          <a:p>
            <a:pPr marL="514350" indent="-514350" algn="just"/>
            <a:r>
              <a:rPr lang="ru-RU" dirty="0" smtClean="0">
                <a:solidFill>
                  <a:srgbClr val="000066"/>
                </a:solidFill>
              </a:rPr>
              <a:t>получить знания о Детском телефоне доверия</a:t>
            </a:r>
          </a:p>
          <a:p>
            <a:pPr marL="514350" indent="-514350" algn="just"/>
            <a:endParaRPr lang="ru-RU" dirty="0" smtClean="0">
              <a:solidFill>
                <a:srgbClr val="000066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000066"/>
                </a:solidFill>
              </a:rPr>
              <a:t>2. </a:t>
            </a:r>
            <a:r>
              <a:rPr lang="ru-RU" b="1" dirty="0" smtClean="0">
                <a:solidFill>
                  <a:srgbClr val="000066"/>
                </a:solidFill>
              </a:rPr>
              <a:t>выявить информацию </a:t>
            </a:r>
            <a:r>
              <a:rPr lang="ru-RU" dirty="0" smtClean="0">
                <a:solidFill>
                  <a:srgbClr val="000066"/>
                </a:solidFill>
              </a:rPr>
              <a:t>об </a:t>
            </a: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отношении детей к Детскому телефону доверия</a:t>
            </a: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уровне владения информацией</a:t>
            </a: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актуальности и значимости данной темы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b="1" dirty="0" smtClean="0">
                <a:solidFill>
                  <a:srgbClr val="000066"/>
                </a:solidFill>
              </a:rPr>
              <a:t>Рекомендации по проведению упражнения «Да, Нет, Не знаю»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442520" cy="4925144"/>
          </a:xfrm>
        </p:spPr>
        <p:txBody>
          <a:bodyPr>
            <a:normAutofit fontScale="70000" lnSpcReduction="20000"/>
          </a:bodyPr>
          <a:lstStyle/>
          <a:p>
            <a:pPr lvl="0" algn="just"/>
            <a:r>
              <a:rPr lang="ru-RU" dirty="0" smtClean="0">
                <a:solidFill>
                  <a:srgbClr val="000066"/>
                </a:solidFill>
              </a:rPr>
              <a:t>В начале упражнения предлагаем </a:t>
            </a:r>
            <a:r>
              <a:rPr lang="ru-RU" b="1" dirty="0" smtClean="0">
                <a:solidFill>
                  <a:srgbClr val="000066"/>
                </a:solidFill>
              </a:rPr>
              <a:t>вопросы на знание </a:t>
            </a:r>
            <a:r>
              <a:rPr lang="ru-RU" dirty="0" smtClean="0">
                <a:solidFill>
                  <a:srgbClr val="000066"/>
                </a:solidFill>
              </a:rPr>
              <a:t>участниками информации о телефоне доверия, после </a:t>
            </a:r>
            <a:r>
              <a:rPr lang="ru-RU" b="1" dirty="0" smtClean="0">
                <a:solidFill>
                  <a:srgbClr val="000066"/>
                </a:solidFill>
              </a:rPr>
              <a:t>вопросы на отношение </a:t>
            </a:r>
            <a:r>
              <a:rPr lang="ru-RU" dirty="0" smtClean="0">
                <a:solidFill>
                  <a:srgbClr val="000066"/>
                </a:solidFill>
              </a:rPr>
              <a:t>к проблеме</a:t>
            </a:r>
          </a:p>
          <a:p>
            <a:pPr lvl="0" algn="just"/>
            <a:endParaRPr lang="ru-RU" dirty="0" smtClean="0">
              <a:solidFill>
                <a:srgbClr val="000066"/>
              </a:solidFill>
            </a:endParaRPr>
          </a:p>
          <a:p>
            <a:pPr lvl="0" algn="just"/>
            <a:r>
              <a:rPr lang="ru-RU" dirty="0" smtClean="0">
                <a:solidFill>
                  <a:srgbClr val="000066"/>
                </a:solidFill>
              </a:rPr>
              <a:t>После выбора ответа детьми, с каждой группой  </a:t>
            </a:r>
            <a:r>
              <a:rPr lang="ru-RU" b="1" dirty="0" smtClean="0">
                <a:solidFill>
                  <a:srgbClr val="000066"/>
                </a:solidFill>
              </a:rPr>
              <a:t>проводится короткий интерактив </a:t>
            </a:r>
            <a:r>
              <a:rPr lang="ru-RU" dirty="0" smtClean="0">
                <a:solidFill>
                  <a:srgbClr val="000066"/>
                </a:solidFill>
              </a:rPr>
              <a:t>с уточнением их мнения и сделанного выбора</a:t>
            </a:r>
          </a:p>
          <a:p>
            <a:pPr lvl="0" algn="just"/>
            <a:endParaRPr lang="ru-RU" dirty="0" smtClean="0">
              <a:solidFill>
                <a:srgbClr val="000066"/>
              </a:solidFill>
            </a:endParaRPr>
          </a:p>
          <a:p>
            <a:pPr lvl="0" algn="just"/>
            <a:r>
              <a:rPr lang="ru-RU" dirty="0" smtClean="0">
                <a:solidFill>
                  <a:srgbClr val="000066"/>
                </a:solidFill>
              </a:rPr>
              <a:t> </a:t>
            </a:r>
            <a:r>
              <a:rPr lang="ru-RU" b="1" dirty="0" smtClean="0">
                <a:solidFill>
                  <a:srgbClr val="000066"/>
                </a:solidFill>
              </a:rPr>
              <a:t>Ведущий резюмирует ответы детей</a:t>
            </a:r>
            <a:r>
              <a:rPr lang="ru-RU" dirty="0" smtClean="0">
                <a:solidFill>
                  <a:srgbClr val="000066"/>
                </a:solidFill>
              </a:rPr>
              <a:t>. Дает краткую информацию по </a:t>
            </a:r>
            <a:r>
              <a:rPr lang="ru-RU" dirty="0" smtClean="0">
                <a:solidFill>
                  <a:srgbClr val="000066"/>
                </a:solidFill>
              </a:rPr>
              <a:t>теме</a:t>
            </a:r>
            <a:endParaRPr lang="ru-RU" dirty="0" smtClean="0">
              <a:solidFill>
                <a:srgbClr val="000066"/>
              </a:solidFill>
            </a:endParaRPr>
          </a:p>
          <a:p>
            <a:pPr lvl="0" algn="just"/>
            <a:endParaRPr lang="ru-RU" dirty="0" smtClean="0">
              <a:solidFill>
                <a:srgbClr val="000066"/>
              </a:solidFill>
            </a:endParaRPr>
          </a:p>
          <a:p>
            <a:pPr lvl="0" algn="just"/>
            <a:r>
              <a:rPr lang="ru-RU" b="1" dirty="0" smtClean="0">
                <a:solidFill>
                  <a:srgbClr val="000066"/>
                </a:solidFill>
              </a:rPr>
              <a:t>Важно поддержать выбор детей </a:t>
            </a:r>
            <a:r>
              <a:rPr lang="ru-RU" dirty="0" smtClean="0">
                <a:solidFill>
                  <a:srgbClr val="000066"/>
                </a:solidFill>
              </a:rPr>
              <a:t>и проявить уважение к их позиции, даже если она не будет соответствовать ожиданиям ведущего или мнению </a:t>
            </a:r>
            <a:r>
              <a:rPr lang="ru-RU" dirty="0" smtClean="0">
                <a:solidFill>
                  <a:srgbClr val="000066"/>
                </a:solidFill>
              </a:rPr>
              <a:t>большинства</a:t>
            </a:r>
            <a:endParaRPr lang="ru-RU" dirty="0" smtClean="0">
              <a:solidFill>
                <a:srgbClr val="000066"/>
              </a:solidFill>
            </a:endParaRPr>
          </a:p>
          <a:p>
            <a:pPr lvl="0" algn="just"/>
            <a:endParaRPr lang="ru-RU" dirty="0" smtClean="0">
              <a:solidFill>
                <a:srgbClr val="000066"/>
              </a:solidFill>
            </a:endParaRP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Если обсуждение занимает больше времени, чем отведено на данное упражнение, то </a:t>
            </a:r>
            <a:r>
              <a:rPr lang="ru-RU" b="1" dirty="0" smtClean="0">
                <a:solidFill>
                  <a:srgbClr val="000066"/>
                </a:solidFill>
              </a:rPr>
              <a:t>часть вопросов можно </a:t>
            </a:r>
            <a:r>
              <a:rPr lang="ru-RU" b="1" dirty="0" smtClean="0">
                <a:solidFill>
                  <a:srgbClr val="000066"/>
                </a:solidFill>
              </a:rPr>
              <a:t>пропустить</a:t>
            </a:r>
            <a:endParaRPr lang="ru-RU" dirty="0" smtClean="0">
              <a:solidFill>
                <a:srgbClr val="000066"/>
              </a:solidFill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800" b="1" dirty="0" smtClean="0">
                <a:solidFill>
                  <a:srgbClr val="000066"/>
                </a:solidFill>
                <a:latin typeface="Segoe UI Semibold" pitchFamily="34" charset="0"/>
              </a:rPr>
              <a:t>Общая информация</a:t>
            </a:r>
            <a:endParaRPr lang="ru-RU" sz="4800" b="1" dirty="0">
              <a:solidFill>
                <a:srgbClr val="000066"/>
              </a:solidFill>
              <a:latin typeface="Segoe UI Semi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0066"/>
                </a:solidFill>
              </a:rPr>
              <a:t>Упражнение на доверие</a:t>
            </a:r>
            <a:endParaRPr lang="ru-RU" dirty="0">
              <a:solidFill>
                <a:srgbClr val="00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700808"/>
            <a:ext cx="8424936" cy="468052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i="1" dirty="0" smtClean="0">
                <a:solidFill>
                  <a:srgbClr val="000066"/>
                </a:solidFill>
              </a:rPr>
              <a:t>Упражнение «Свеча доверия»</a:t>
            </a:r>
          </a:p>
          <a:p>
            <a:pPr algn="just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Задачи упражнения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0066"/>
                </a:solidFill>
              </a:rPr>
              <a:t>  </a:t>
            </a:r>
          </a:p>
          <a:p>
            <a:pPr algn="just"/>
            <a:r>
              <a:rPr lang="ru-RU" b="1" dirty="0" smtClean="0">
                <a:solidFill>
                  <a:srgbClr val="000066"/>
                </a:solidFill>
              </a:rPr>
              <a:t>Помочь участникам понять самих себя</a:t>
            </a:r>
            <a:r>
              <a:rPr lang="ru-RU" dirty="0" smtClean="0">
                <a:solidFill>
                  <a:srgbClr val="000066"/>
                </a:solidFill>
              </a:rPr>
              <a:t>: насколько они доверяют окружающим, легко ли им положиться на </a:t>
            </a:r>
            <a:r>
              <a:rPr lang="ru-RU" dirty="0" smtClean="0">
                <a:solidFill>
                  <a:srgbClr val="000066"/>
                </a:solidFill>
              </a:rPr>
              <a:t>других</a:t>
            </a:r>
            <a:endParaRPr lang="ru-RU" dirty="0" smtClean="0">
              <a:solidFill>
                <a:srgbClr val="000066"/>
              </a:solidFill>
            </a:endParaRPr>
          </a:p>
          <a:p>
            <a:pPr algn="just">
              <a:buNone/>
            </a:pPr>
            <a:endParaRPr lang="ru-RU" dirty="0" smtClean="0">
              <a:solidFill>
                <a:srgbClr val="000066"/>
              </a:solidFill>
            </a:endParaRPr>
          </a:p>
          <a:p>
            <a:pPr algn="just"/>
            <a:r>
              <a:rPr lang="ru-RU" b="1" dirty="0" smtClean="0">
                <a:solidFill>
                  <a:srgbClr val="000066"/>
                </a:solidFill>
              </a:rPr>
              <a:t>Создать условия для получения подростками безопасного опыта проявления доверия</a:t>
            </a:r>
            <a:r>
              <a:rPr lang="ru-RU" dirty="0" smtClean="0">
                <a:solidFill>
                  <a:srgbClr val="000066"/>
                </a:solidFill>
              </a:rPr>
              <a:t>,  переосмысления своего отношения к доверию, повышению уровня доверия к </a:t>
            </a:r>
            <a:r>
              <a:rPr lang="ru-RU" dirty="0" smtClean="0">
                <a:solidFill>
                  <a:srgbClr val="000066"/>
                </a:solidFill>
              </a:rPr>
              <a:t>других</a:t>
            </a:r>
            <a:endParaRPr lang="ru-RU" dirty="0" smtClean="0">
              <a:solidFill>
                <a:srgbClr val="000066"/>
              </a:solidFill>
            </a:endParaRPr>
          </a:p>
          <a:p>
            <a:pPr algn="just"/>
            <a:endParaRPr lang="ru-RU" dirty="0" smtClean="0">
              <a:solidFill>
                <a:srgbClr val="000066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3600" b="1" dirty="0" smtClean="0">
                <a:solidFill>
                  <a:srgbClr val="000066"/>
                </a:solidFill>
                <a:latin typeface="Segoe UI Semibold" pitchFamily="34" charset="0"/>
              </a:rPr>
              <a:t>Рекомендации к проведению упражнения «Свеча доверия»</a:t>
            </a:r>
            <a:endParaRPr lang="ru-RU" sz="3600" b="1" dirty="0">
              <a:solidFill>
                <a:srgbClr val="000066"/>
              </a:solidFill>
              <a:latin typeface="Segoe UI Semibol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514528" cy="4997152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Важно </a:t>
            </a:r>
            <a:r>
              <a:rPr lang="ru-RU" dirty="0" smtClean="0">
                <a:solidFill>
                  <a:srgbClr val="FF0000"/>
                </a:solidFill>
              </a:rPr>
              <a:t>уделить особое внимание технике безопасности </a:t>
            </a:r>
            <a:r>
              <a:rPr lang="ru-RU" dirty="0" smtClean="0">
                <a:solidFill>
                  <a:srgbClr val="000066"/>
                </a:solidFill>
              </a:rPr>
              <a:t>вовремя проведения упражнения</a:t>
            </a:r>
          </a:p>
          <a:p>
            <a:pPr algn="just"/>
            <a:endParaRPr lang="ru-RU" dirty="0" smtClean="0">
              <a:solidFill>
                <a:srgbClr val="000066"/>
              </a:solidFill>
            </a:endParaRP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Перед групповой работой </a:t>
            </a:r>
            <a:r>
              <a:rPr lang="ru-RU" b="1" dirty="0" smtClean="0">
                <a:solidFill>
                  <a:srgbClr val="000066"/>
                </a:solidFill>
              </a:rPr>
              <a:t>провести демонстрацию</a:t>
            </a:r>
            <a:r>
              <a:rPr lang="ru-RU" dirty="0" smtClean="0">
                <a:solidFill>
                  <a:srgbClr val="000066"/>
                </a:solidFill>
              </a:rPr>
              <a:t>, объяснить правила выполнения</a:t>
            </a:r>
          </a:p>
          <a:p>
            <a:pPr algn="just"/>
            <a:endParaRPr lang="ru-RU" dirty="0" smtClean="0">
              <a:solidFill>
                <a:srgbClr val="000066"/>
              </a:solidFill>
            </a:endParaRP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Во время выполнения упражнения участниками </a:t>
            </a:r>
            <a:r>
              <a:rPr lang="ru-RU" b="1" dirty="0" smtClean="0">
                <a:solidFill>
                  <a:srgbClr val="000066"/>
                </a:solidFill>
              </a:rPr>
              <a:t>отслеживать каждую </a:t>
            </a:r>
            <a:r>
              <a:rPr lang="ru-RU" b="1" dirty="0" smtClean="0">
                <a:solidFill>
                  <a:srgbClr val="000066"/>
                </a:solidFill>
              </a:rPr>
              <a:t>мини-группу</a:t>
            </a:r>
            <a:endParaRPr lang="ru-RU" b="1" dirty="0" smtClean="0">
              <a:solidFill>
                <a:srgbClr val="000066"/>
              </a:solidFill>
            </a:endParaRPr>
          </a:p>
          <a:p>
            <a:pPr algn="just"/>
            <a:endParaRPr lang="ru-RU" dirty="0" smtClean="0">
              <a:solidFill>
                <a:srgbClr val="000066"/>
              </a:solidFill>
            </a:endParaRP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В завершении упражнения провести </a:t>
            </a:r>
            <a:r>
              <a:rPr lang="ru-RU" b="1" dirty="0" smtClean="0">
                <a:solidFill>
                  <a:srgbClr val="000066"/>
                </a:solidFill>
              </a:rPr>
              <a:t>сбор обратной связи</a:t>
            </a:r>
          </a:p>
          <a:p>
            <a:pPr algn="just"/>
            <a:endParaRPr lang="ru-RU" dirty="0" smtClean="0">
              <a:solidFill>
                <a:srgbClr val="000066"/>
              </a:solidFill>
            </a:endParaRPr>
          </a:p>
          <a:p>
            <a:pPr algn="just"/>
            <a:r>
              <a:rPr lang="ru-RU" b="1" dirty="0" smtClean="0">
                <a:solidFill>
                  <a:srgbClr val="000066"/>
                </a:solidFill>
              </a:rPr>
              <a:t>Подчеркнуть значимость полученного опыта </a:t>
            </a:r>
            <a:r>
              <a:rPr lang="ru-RU" dirty="0" smtClean="0">
                <a:solidFill>
                  <a:srgbClr val="000066"/>
                </a:solidFill>
              </a:rPr>
              <a:t>проявления доверия в безопасной обстановке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0066"/>
                </a:solidFill>
                <a:latin typeface="Segoe UI Semibold" pitchFamily="34" charset="0"/>
              </a:rPr>
              <a:t>Просмотр видео ролика, дискуссия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600200"/>
            <a:ext cx="8298504" cy="48531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Задачи упражнения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just"/>
            <a:r>
              <a:rPr lang="ru-RU" b="1" dirty="0" smtClean="0">
                <a:solidFill>
                  <a:srgbClr val="000066"/>
                </a:solidFill>
              </a:rPr>
              <a:t>Актуализировать потенциальные  трудные жизненные ситуации</a:t>
            </a:r>
            <a:r>
              <a:rPr lang="ru-RU" dirty="0" smtClean="0">
                <a:solidFill>
                  <a:srgbClr val="000066"/>
                </a:solidFill>
              </a:rPr>
              <a:t>,  с которыми, возможно, сталкивались или могут столкнуться участники урока, через знакомство  и осмысление историй других людей</a:t>
            </a:r>
          </a:p>
          <a:p>
            <a:pPr>
              <a:buNone/>
            </a:pPr>
            <a:endParaRPr lang="ru-RU" dirty="0" smtClean="0">
              <a:solidFill>
                <a:srgbClr val="000066"/>
              </a:solidFill>
            </a:endParaRPr>
          </a:p>
          <a:p>
            <a:pPr algn="just"/>
            <a:r>
              <a:rPr lang="ru-RU" b="1" dirty="0" smtClean="0">
                <a:solidFill>
                  <a:srgbClr val="000066"/>
                </a:solidFill>
              </a:rPr>
              <a:t>Мотивировать подростков на обращение за </a:t>
            </a:r>
            <a:r>
              <a:rPr lang="ru-RU" b="1" dirty="0" smtClean="0">
                <a:solidFill>
                  <a:srgbClr val="000066"/>
                </a:solidFill>
              </a:rPr>
              <a:t>помощью</a:t>
            </a:r>
            <a:endParaRPr lang="ru-RU" dirty="0" smtClean="0">
              <a:solidFill>
                <a:srgbClr val="000066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3200" dirty="0" smtClean="0">
                <a:solidFill>
                  <a:srgbClr val="000066"/>
                </a:solidFill>
              </a:rPr>
              <a:t>Преимущества работы с видеоматериалом при обсуждении сложных вопросов</a:t>
            </a:r>
            <a:endParaRPr lang="ru-RU" sz="3200" dirty="0">
              <a:solidFill>
                <a:srgbClr val="00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712968" cy="4997152"/>
          </a:xfrm>
        </p:spPr>
        <p:txBody>
          <a:bodyPr>
            <a:normAutofit fontScale="55000" lnSpcReduction="20000"/>
          </a:bodyPr>
          <a:lstStyle/>
          <a:p>
            <a:pPr lvl="0" algn="just">
              <a:buNone/>
            </a:pPr>
            <a:endParaRPr lang="ru-RU" dirty="0" smtClean="0">
              <a:solidFill>
                <a:srgbClr val="000066"/>
              </a:solidFill>
            </a:endParaRPr>
          </a:p>
          <a:p>
            <a:pPr lvl="0" algn="just">
              <a:buNone/>
            </a:pPr>
            <a:r>
              <a:rPr lang="ru-RU" dirty="0" smtClean="0">
                <a:solidFill>
                  <a:srgbClr val="000066"/>
                </a:solidFill>
              </a:rPr>
              <a:t>1.  </a:t>
            </a:r>
            <a:r>
              <a:rPr lang="ru-RU" sz="3200" b="1" dirty="0" smtClean="0">
                <a:solidFill>
                  <a:srgbClr val="000066"/>
                </a:solidFill>
              </a:rPr>
              <a:t>Снимается эмоциональный барьер</a:t>
            </a:r>
            <a:endParaRPr lang="ru-RU" sz="3200" dirty="0" smtClean="0">
              <a:solidFill>
                <a:srgbClr val="000066"/>
              </a:solidFill>
            </a:endParaRPr>
          </a:p>
          <a:p>
            <a:pPr algn="just"/>
            <a:r>
              <a:rPr lang="ru-RU" sz="3200" dirty="0" smtClean="0">
                <a:solidFill>
                  <a:srgbClr val="000066"/>
                </a:solidFill>
              </a:rPr>
              <a:t>подростки не рассказывают о своем опыте, а знакомятся и обсуждают  опыт </a:t>
            </a:r>
            <a:r>
              <a:rPr lang="ru-RU" sz="3200" dirty="0" smtClean="0">
                <a:solidFill>
                  <a:srgbClr val="000066"/>
                </a:solidFill>
              </a:rPr>
              <a:t>других</a:t>
            </a:r>
            <a:endParaRPr lang="ru-RU" sz="3200" dirty="0">
              <a:solidFill>
                <a:srgbClr val="000066"/>
              </a:solidFill>
            </a:endParaRPr>
          </a:p>
          <a:p>
            <a:pPr algn="just"/>
            <a:r>
              <a:rPr lang="ru-RU" sz="3200" dirty="0" smtClean="0">
                <a:solidFill>
                  <a:srgbClr val="000066"/>
                </a:solidFill>
              </a:rPr>
              <a:t>все</a:t>
            </a:r>
            <a:r>
              <a:rPr lang="ru-RU" sz="3200" dirty="0" smtClean="0">
                <a:solidFill>
                  <a:srgbClr val="000066"/>
                </a:solidFill>
              </a:rPr>
              <a:t>, что происходит на экране, происходит, с одной стороны, не с ними, но, с другой, они могут узнавать себя или знакомых людей в похожей </a:t>
            </a:r>
            <a:r>
              <a:rPr lang="ru-RU" sz="3200" dirty="0" smtClean="0">
                <a:solidFill>
                  <a:srgbClr val="000066"/>
                </a:solidFill>
              </a:rPr>
              <a:t>ситуации</a:t>
            </a:r>
            <a:endParaRPr lang="ru-RU" sz="3200" dirty="0" smtClean="0">
              <a:solidFill>
                <a:srgbClr val="000066"/>
              </a:solidFill>
            </a:endParaRPr>
          </a:p>
          <a:p>
            <a:pPr algn="just"/>
            <a:endParaRPr lang="ru-RU" sz="3200" dirty="0" smtClean="0">
              <a:solidFill>
                <a:srgbClr val="000066"/>
              </a:solidFill>
            </a:endParaRPr>
          </a:p>
          <a:p>
            <a:pPr lvl="0" algn="just">
              <a:buNone/>
            </a:pPr>
            <a:r>
              <a:rPr lang="ru-RU" sz="3200" dirty="0" smtClean="0">
                <a:solidFill>
                  <a:srgbClr val="000066"/>
                </a:solidFill>
              </a:rPr>
              <a:t>2. </a:t>
            </a:r>
            <a:r>
              <a:rPr lang="ru-RU" sz="3200" b="1" dirty="0" smtClean="0">
                <a:solidFill>
                  <a:srgbClr val="000066"/>
                </a:solidFill>
              </a:rPr>
              <a:t>Повышается уровень доверия</a:t>
            </a:r>
            <a:endParaRPr lang="ru-RU" sz="3200" dirty="0" smtClean="0">
              <a:solidFill>
                <a:srgbClr val="000066"/>
              </a:solidFill>
            </a:endParaRPr>
          </a:p>
          <a:p>
            <a:pPr algn="just"/>
            <a:r>
              <a:rPr lang="ru-RU" sz="3200" dirty="0" smtClean="0">
                <a:solidFill>
                  <a:srgbClr val="000066"/>
                </a:solidFill>
              </a:rPr>
              <a:t>обсуждать увиденное более безопасно, чем рассказывать о себе, но в условиях безопасности подростки могут проявлять себя более открыто в актуальных для них </a:t>
            </a:r>
            <a:r>
              <a:rPr lang="ru-RU" sz="3200" dirty="0" smtClean="0">
                <a:solidFill>
                  <a:srgbClr val="000066"/>
                </a:solidFill>
              </a:rPr>
              <a:t>вопросах</a:t>
            </a:r>
            <a:endParaRPr lang="ru-RU" sz="3200" dirty="0" smtClean="0">
              <a:solidFill>
                <a:srgbClr val="000066"/>
              </a:solidFill>
            </a:endParaRPr>
          </a:p>
          <a:p>
            <a:pPr algn="just"/>
            <a:endParaRPr lang="ru-RU" sz="3200" dirty="0" smtClean="0">
              <a:solidFill>
                <a:srgbClr val="000066"/>
              </a:solidFill>
            </a:endParaRPr>
          </a:p>
          <a:p>
            <a:pPr lvl="0" algn="just">
              <a:buNone/>
            </a:pPr>
            <a:r>
              <a:rPr lang="ru-RU" sz="3200" dirty="0" smtClean="0">
                <a:solidFill>
                  <a:srgbClr val="000066"/>
                </a:solidFill>
              </a:rPr>
              <a:t>3. </a:t>
            </a:r>
            <a:r>
              <a:rPr lang="ru-RU" sz="3200" b="1" dirty="0" smtClean="0">
                <a:solidFill>
                  <a:srgbClr val="000066"/>
                </a:solidFill>
              </a:rPr>
              <a:t>Происходит эмоциональное проживание, получение нового опыта</a:t>
            </a:r>
          </a:p>
          <a:p>
            <a:pPr algn="just"/>
            <a:r>
              <a:rPr lang="ru-RU" sz="3200" dirty="0" smtClean="0">
                <a:solidFill>
                  <a:srgbClr val="000066"/>
                </a:solidFill>
              </a:rPr>
              <a:t>сравнивая себя с героями видео,  подростки имеют возможность пережить новый опыт, присвоить новые способы решения проблем, лучше понять себя, задуматься о том, как бы они поступили в похожей ситуации.  Возможно, смогут пересмотреть свои установки и принять новые </a:t>
            </a:r>
            <a:r>
              <a:rPr lang="ru-RU" sz="3200" dirty="0" smtClean="0">
                <a:solidFill>
                  <a:srgbClr val="000066"/>
                </a:solidFill>
              </a:rPr>
              <a:t>ценности</a:t>
            </a:r>
            <a:endParaRPr lang="ru-RU" sz="3200" dirty="0" smtClean="0">
              <a:solidFill>
                <a:srgbClr val="000066"/>
              </a:solidFill>
            </a:endParaRPr>
          </a:p>
          <a:p>
            <a:pPr>
              <a:buNone/>
            </a:pPr>
            <a:r>
              <a:rPr lang="ru-RU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>
                <a:solidFill>
                  <a:srgbClr val="000066"/>
                </a:solidFill>
              </a:rPr>
              <a:t>Роль группового обсуждения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514528" cy="4925144"/>
          </a:xfrm>
        </p:spPr>
        <p:txBody>
          <a:bodyPr>
            <a:normAutofit fontScale="77500" lnSpcReduction="20000"/>
          </a:bodyPr>
          <a:lstStyle/>
          <a:p>
            <a:pPr lvl="0" algn="just">
              <a:buNone/>
            </a:pPr>
            <a:r>
              <a:rPr lang="ru-RU" dirty="0" smtClean="0"/>
              <a:t>1</a:t>
            </a:r>
            <a:r>
              <a:rPr lang="ru-RU" dirty="0" smtClean="0">
                <a:solidFill>
                  <a:srgbClr val="000066"/>
                </a:solidFill>
              </a:rPr>
              <a:t>. </a:t>
            </a:r>
            <a:r>
              <a:rPr lang="ru-RU" u="sng" dirty="0" smtClean="0">
                <a:solidFill>
                  <a:srgbClr val="000066"/>
                </a:solidFill>
              </a:rPr>
              <a:t>В результате обсуждения участники получают возможность</a:t>
            </a:r>
            <a:r>
              <a:rPr lang="ru-RU" b="1" dirty="0" smtClean="0">
                <a:solidFill>
                  <a:srgbClr val="000066"/>
                </a:solidFill>
              </a:rPr>
              <a:t> </a:t>
            </a:r>
          </a:p>
          <a:p>
            <a:pPr lvl="0" algn="just"/>
            <a:r>
              <a:rPr lang="ru-RU" b="1" dirty="0" smtClean="0">
                <a:solidFill>
                  <a:srgbClr val="000066"/>
                </a:solidFill>
              </a:rPr>
              <a:t>осознанно взглянуть на проблему</a:t>
            </a:r>
          </a:p>
          <a:p>
            <a:pPr lvl="0" algn="just"/>
            <a:r>
              <a:rPr lang="ru-RU" b="1" dirty="0" smtClean="0">
                <a:solidFill>
                  <a:srgbClr val="000066"/>
                </a:solidFill>
              </a:rPr>
              <a:t>соприкоснуться с чувствами </a:t>
            </a:r>
            <a:r>
              <a:rPr lang="ru-RU" dirty="0" smtClean="0">
                <a:solidFill>
                  <a:srgbClr val="000066"/>
                </a:solidFill>
              </a:rPr>
              <a:t>и переживаниями других людей и своими</a:t>
            </a:r>
          </a:p>
          <a:p>
            <a:pPr lvl="0" algn="just"/>
            <a:r>
              <a:rPr lang="ru-RU" b="1" dirty="0" smtClean="0">
                <a:solidFill>
                  <a:srgbClr val="000066"/>
                </a:solidFill>
              </a:rPr>
              <a:t>актуализировать потребность в получении помощи </a:t>
            </a:r>
            <a:r>
              <a:rPr lang="ru-RU" dirty="0" smtClean="0">
                <a:solidFill>
                  <a:srgbClr val="000066"/>
                </a:solidFill>
              </a:rPr>
              <a:t>и поддержки</a:t>
            </a:r>
          </a:p>
          <a:p>
            <a:pPr lvl="0" algn="just"/>
            <a:r>
              <a:rPr lang="ru-RU" dirty="0" smtClean="0">
                <a:solidFill>
                  <a:srgbClr val="000066"/>
                </a:solidFill>
              </a:rPr>
              <a:t>задуматься и </a:t>
            </a:r>
            <a:r>
              <a:rPr lang="ru-RU" b="1" dirty="0" smtClean="0">
                <a:solidFill>
                  <a:srgbClr val="000066"/>
                </a:solidFill>
              </a:rPr>
              <a:t>осознать, к каким последствиям может привести отсутствие </a:t>
            </a:r>
            <a:r>
              <a:rPr lang="ru-RU" b="1" dirty="0" smtClean="0">
                <a:solidFill>
                  <a:srgbClr val="000066"/>
                </a:solidFill>
              </a:rPr>
              <a:t>помощи</a:t>
            </a:r>
            <a:endParaRPr lang="ru-RU" b="1" dirty="0" smtClean="0">
              <a:solidFill>
                <a:srgbClr val="000066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000066"/>
                </a:solidFill>
              </a:rPr>
              <a:t> </a:t>
            </a:r>
          </a:p>
          <a:p>
            <a:pPr lvl="0" algn="just">
              <a:buNone/>
            </a:pPr>
            <a:r>
              <a:rPr lang="ru-RU" dirty="0" smtClean="0">
                <a:solidFill>
                  <a:srgbClr val="000066"/>
                </a:solidFill>
              </a:rPr>
              <a:t>2. </a:t>
            </a:r>
            <a:r>
              <a:rPr lang="ru-RU" u="sng" dirty="0" smtClean="0">
                <a:solidFill>
                  <a:srgbClr val="000066"/>
                </a:solidFill>
              </a:rPr>
              <a:t>Дискуссия поможет </a:t>
            </a:r>
          </a:p>
          <a:p>
            <a:pPr algn="just"/>
            <a:r>
              <a:rPr lang="ru-RU" b="1" dirty="0" smtClean="0">
                <a:solidFill>
                  <a:srgbClr val="000066"/>
                </a:solidFill>
              </a:rPr>
              <a:t>обобщить мнения </a:t>
            </a:r>
            <a:r>
              <a:rPr lang="ru-RU" dirty="0" smtClean="0">
                <a:solidFill>
                  <a:srgbClr val="000066"/>
                </a:solidFill>
              </a:rPr>
              <a:t>и высказывания участников обсуждения</a:t>
            </a: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зафиксировать  основные </a:t>
            </a:r>
            <a:r>
              <a:rPr lang="ru-RU" b="1" dirty="0" smtClean="0">
                <a:solidFill>
                  <a:srgbClr val="000066"/>
                </a:solidFill>
              </a:rPr>
              <a:t>тезисы, сделать </a:t>
            </a:r>
            <a:r>
              <a:rPr lang="ru-RU" dirty="0" smtClean="0">
                <a:solidFill>
                  <a:srgbClr val="000066"/>
                </a:solidFill>
              </a:rPr>
              <a:t>их более осязаемым и </a:t>
            </a:r>
            <a:r>
              <a:rPr lang="ru-RU" b="1" dirty="0" smtClean="0">
                <a:solidFill>
                  <a:srgbClr val="000066"/>
                </a:solidFill>
              </a:rPr>
              <a:t>доступным для понимания и присвоения</a:t>
            </a:r>
            <a:r>
              <a:rPr lang="ru-RU" dirty="0" smtClean="0">
                <a:solidFill>
                  <a:srgbClr val="000066"/>
                </a:solidFill>
              </a:rPr>
              <a:t>.</a:t>
            </a:r>
          </a:p>
          <a:p>
            <a:pPr lvl="0" algn="just"/>
            <a:r>
              <a:rPr lang="ru-RU" dirty="0" smtClean="0">
                <a:solidFill>
                  <a:srgbClr val="000066"/>
                </a:solidFill>
              </a:rPr>
              <a:t>получить возможность </a:t>
            </a:r>
            <a:r>
              <a:rPr lang="ru-RU" b="1" dirty="0" smtClean="0">
                <a:solidFill>
                  <a:srgbClr val="000066"/>
                </a:solidFill>
              </a:rPr>
              <a:t>поделиться своим опытом и принять опыт своих </a:t>
            </a:r>
            <a:r>
              <a:rPr lang="ru-RU" b="1" dirty="0" smtClean="0">
                <a:solidFill>
                  <a:srgbClr val="000066"/>
                </a:solidFill>
              </a:rPr>
              <a:t>одноклассников</a:t>
            </a:r>
            <a:endParaRPr lang="ru-RU" b="1" dirty="0" smtClean="0">
              <a:solidFill>
                <a:srgbClr val="000066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b="1" dirty="0" smtClean="0">
                <a:solidFill>
                  <a:srgbClr val="000066"/>
                </a:solidFill>
                <a:latin typeface="Segoe UI Semibold" pitchFamily="34" charset="0"/>
              </a:rPr>
              <a:t>Рекомендации к  обсуждению видеоролика</a:t>
            </a:r>
            <a:endParaRPr lang="ru-RU" b="1" dirty="0">
              <a:solidFill>
                <a:srgbClr val="000066"/>
              </a:solidFill>
              <a:latin typeface="Segoe UI Semibol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442520" cy="499715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solidFill>
                  <a:srgbClr val="000066"/>
                </a:solidFill>
              </a:rPr>
              <a:t>Для младших и старших школьников подобраны разные видеоролики (по более актуальным сюжетам)</a:t>
            </a:r>
          </a:p>
          <a:p>
            <a:pPr algn="just"/>
            <a:endParaRPr lang="ru-RU" dirty="0" smtClean="0">
              <a:solidFill>
                <a:srgbClr val="000066"/>
              </a:solidFill>
            </a:endParaRP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Если ранее дети не имели опыта работы в мини-группах, то рекомендуем пропустить данный этап и сразу приступить к общему </a:t>
            </a:r>
            <a:r>
              <a:rPr lang="ru-RU" dirty="0" smtClean="0">
                <a:solidFill>
                  <a:srgbClr val="000066"/>
                </a:solidFill>
              </a:rPr>
              <a:t>обсуждению</a:t>
            </a:r>
            <a:endParaRPr lang="ru-RU" dirty="0" smtClean="0">
              <a:solidFill>
                <a:srgbClr val="000066"/>
              </a:solidFill>
            </a:endParaRPr>
          </a:p>
          <a:p>
            <a:pPr algn="just"/>
            <a:endParaRPr lang="ru-RU" dirty="0" smtClean="0">
              <a:solidFill>
                <a:srgbClr val="000066"/>
              </a:solidFill>
            </a:endParaRP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В ходе обсуждения важно </a:t>
            </a:r>
            <a:r>
              <a:rPr lang="ru-RU" b="1" dirty="0" smtClean="0">
                <a:solidFill>
                  <a:srgbClr val="000066"/>
                </a:solidFill>
              </a:rPr>
              <a:t>лимитировать время ответов </a:t>
            </a:r>
            <a:r>
              <a:rPr lang="ru-RU" dirty="0" smtClean="0">
                <a:solidFill>
                  <a:srgbClr val="000066"/>
                </a:solidFill>
              </a:rPr>
              <a:t>для каждого участника</a:t>
            </a:r>
          </a:p>
          <a:p>
            <a:pPr algn="just"/>
            <a:endParaRPr lang="ru-RU" dirty="0" smtClean="0">
              <a:solidFill>
                <a:srgbClr val="000066"/>
              </a:solidFill>
            </a:endParaRPr>
          </a:p>
          <a:p>
            <a:pPr algn="just"/>
            <a:r>
              <a:rPr lang="ru-RU" b="1" dirty="0" smtClean="0">
                <a:solidFill>
                  <a:srgbClr val="000066"/>
                </a:solidFill>
              </a:rPr>
              <a:t>Привлекайте к обсуждению менее активных и молчаливых участников</a:t>
            </a:r>
          </a:p>
          <a:p>
            <a:pPr algn="just"/>
            <a:endParaRPr lang="ru-RU" dirty="0" smtClean="0">
              <a:solidFill>
                <a:srgbClr val="000066"/>
              </a:solidFill>
            </a:endParaRP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Важно </a:t>
            </a:r>
            <a:r>
              <a:rPr lang="ru-RU" b="1" dirty="0" smtClean="0">
                <a:solidFill>
                  <a:srgbClr val="000066"/>
                </a:solidFill>
              </a:rPr>
              <a:t>поддерживать динамику дискуссии</a:t>
            </a:r>
            <a:r>
              <a:rPr lang="ru-RU" dirty="0" smtClean="0">
                <a:solidFill>
                  <a:srgbClr val="000066"/>
                </a:solidFill>
              </a:rPr>
              <a:t>, через дополнительные вопросы и проблемные ситуации</a:t>
            </a:r>
          </a:p>
          <a:p>
            <a:pPr algn="just"/>
            <a:endParaRPr lang="ru-RU" dirty="0" smtClean="0">
              <a:solidFill>
                <a:srgbClr val="000066"/>
              </a:solidFill>
            </a:endParaRPr>
          </a:p>
          <a:p>
            <a:pPr algn="just"/>
            <a:endParaRPr lang="ru-RU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0066"/>
                </a:solidFill>
                <a:latin typeface="Segoe UI Semibold" pitchFamily="34" charset="0"/>
              </a:rPr>
              <a:t>Информационный этап</a:t>
            </a:r>
            <a:endParaRPr lang="ru-RU" dirty="0">
              <a:solidFill>
                <a:srgbClr val="000066"/>
              </a:solidFill>
              <a:latin typeface="Segoe UI Semibol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442520" cy="4925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Задачи информационного этапа</a:t>
            </a:r>
          </a:p>
          <a:p>
            <a:pPr algn="just"/>
            <a:r>
              <a:rPr lang="ru-RU" b="1" dirty="0" smtClean="0">
                <a:solidFill>
                  <a:srgbClr val="000066"/>
                </a:solidFill>
              </a:rPr>
              <a:t>обобщить ответы участников </a:t>
            </a:r>
            <a:r>
              <a:rPr lang="ru-RU" dirty="0" smtClean="0">
                <a:solidFill>
                  <a:srgbClr val="000066"/>
                </a:solidFill>
              </a:rPr>
              <a:t>и выводы к которым они пришли во время выполнения </a:t>
            </a:r>
            <a:r>
              <a:rPr lang="ru-RU" dirty="0" smtClean="0">
                <a:solidFill>
                  <a:srgbClr val="000066"/>
                </a:solidFill>
              </a:rPr>
              <a:t>упражнений</a:t>
            </a:r>
            <a:endParaRPr lang="ru-RU" dirty="0" smtClean="0">
              <a:solidFill>
                <a:srgbClr val="000066"/>
              </a:solidFill>
            </a:endParaRP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придать полученной информации  более </a:t>
            </a:r>
            <a:r>
              <a:rPr lang="ru-RU" b="1" dirty="0" smtClean="0">
                <a:solidFill>
                  <a:srgbClr val="000066"/>
                </a:solidFill>
              </a:rPr>
              <a:t>четкую </a:t>
            </a:r>
            <a:r>
              <a:rPr lang="ru-RU" b="1" dirty="0" smtClean="0">
                <a:solidFill>
                  <a:srgbClr val="000066"/>
                </a:solidFill>
              </a:rPr>
              <a:t>структуру</a:t>
            </a:r>
            <a:endParaRPr lang="ru-RU" b="1" dirty="0" smtClean="0">
              <a:solidFill>
                <a:srgbClr val="000066"/>
              </a:solidFill>
            </a:endParaRPr>
          </a:p>
          <a:p>
            <a:pPr algn="just"/>
            <a:r>
              <a:rPr lang="ru-RU" b="1" dirty="0" smtClean="0">
                <a:solidFill>
                  <a:srgbClr val="000066"/>
                </a:solidFill>
              </a:rPr>
              <a:t>повысить уровень доверия </a:t>
            </a:r>
            <a:r>
              <a:rPr lang="ru-RU" dirty="0" smtClean="0">
                <a:solidFill>
                  <a:srgbClr val="000066"/>
                </a:solidFill>
              </a:rPr>
              <a:t>участников к службе Детского телефона </a:t>
            </a:r>
            <a:r>
              <a:rPr lang="ru-RU" dirty="0" smtClean="0">
                <a:solidFill>
                  <a:srgbClr val="000066"/>
                </a:solidFill>
              </a:rPr>
              <a:t>доверия</a:t>
            </a:r>
            <a:endParaRPr lang="ru-RU" dirty="0" smtClean="0">
              <a:solidFill>
                <a:srgbClr val="000066"/>
              </a:solidFill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ru-RU" sz="3900" dirty="0" smtClean="0">
                <a:solidFill>
                  <a:srgbClr val="000066"/>
                </a:solidFill>
                <a:latin typeface="Segoe UI Semibold" pitchFamily="34" charset="0"/>
              </a:rPr>
              <a:t>Рекомендации по проведению информационного этапа</a:t>
            </a:r>
            <a:endParaRPr lang="ru-RU" sz="3900" dirty="0">
              <a:solidFill>
                <a:srgbClr val="000066"/>
              </a:solidFill>
              <a:latin typeface="Segoe UI Semibol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442520" cy="4997152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000066"/>
                </a:solidFill>
              </a:rPr>
              <a:t>1.Используйте презентацию </a:t>
            </a:r>
            <a:r>
              <a:rPr lang="ru-RU" dirty="0" smtClean="0">
                <a:solidFill>
                  <a:srgbClr val="000066"/>
                </a:solidFill>
              </a:rPr>
              <a:t>«Урок «Время </a:t>
            </a:r>
            <a:r>
              <a:rPr lang="ru-RU" dirty="0" smtClean="0">
                <a:solidFill>
                  <a:srgbClr val="000066"/>
                </a:solidFill>
              </a:rPr>
              <a:t>доверять»</a:t>
            </a:r>
          </a:p>
          <a:p>
            <a:pPr algn="just">
              <a:buNone/>
            </a:pPr>
            <a:endParaRPr lang="ru-RU" dirty="0" smtClean="0">
              <a:solidFill>
                <a:srgbClr val="000066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000066"/>
                </a:solidFill>
              </a:rPr>
              <a:t>2. Кратко изложите содержание каждого слайда</a:t>
            </a:r>
          </a:p>
          <a:p>
            <a:pPr algn="just">
              <a:buNone/>
            </a:pPr>
            <a:endParaRPr lang="ru-RU" dirty="0" smtClean="0">
              <a:solidFill>
                <a:srgbClr val="000066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000066"/>
                </a:solidFill>
              </a:rPr>
              <a:t>3. </a:t>
            </a:r>
            <a:r>
              <a:rPr lang="ru-RU" u="sng" dirty="0" smtClean="0">
                <a:solidFill>
                  <a:srgbClr val="000066"/>
                </a:solidFill>
              </a:rPr>
              <a:t>Особое внимание необходимо уделить </a:t>
            </a:r>
          </a:p>
          <a:p>
            <a:pPr algn="just"/>
            <a:r>
              <a:rPr lang="ru-RU" b="1" dirty="0" smtClean="0">
                <a:solidFill>
                  <a:srgbClr val="000066"/>
                </a:solidFill>
              </a:rPr>
              <a:t>принципам работы телефона доверия</a:t>
            </a: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и </a:t>
            </a:r>
            <a:r>
              <a:rPr lang="ru-RU" b="1" dirty="0" smtClean="0">
                <a:solidFill>
                  <a:srgbClr val="000066"/>
                </a:solidFill>
              </a:rPr>
              <a:t>рассказать участникам о сайтах</a:t>
            </a:r>
            <a:r>
              <a:rPr lang="ru-RU" dirty="0" smtClean="0">
                <a:solidFill>
                  <a:srgbClr val="000066"/>
                </a:solidFill>
              </a:rPr>
              <a:t>, на которых можно получить информацию о телефоне доверия </a:t>
            </a: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предложить </a:t>
            </a:r>
            <a:r>
              <a:rPr lang="ru-RU" b="1" dirty="0" smtClean="0">
                <a:solidFill>
                  <a:srgbClr val="FF0000"/>
                </a:solidFill>
              </a:rPr>
              <a:t>сохранить номер Телефона доверия </a:t>
            </a:r>
            <a:r>
              <a:rPr lang="ru-RU" dirty="0" smtClean="0">
                <a:solidFill>
                  <a:srgbClr val="000066"/>
                </a:solidFill>
              </a:rPr>
              <a:t>в свои телефоны </a:t>
            </a: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вступить</a:t>
            </a:r>
            <a:r>
              <a:rPr lang="ru-RU" b="1" i="1" dirty="0" smtClean="0">
                <a:solidFill>
                  <a:srgbClr val="000066"/>
                </a:solidFill>
              </a:rPr>
              <a:t> </a:t>
            </a:r>
            <a:r>
              <a:rPr lang="ru-RU" b="1" i="1" dirty="0">
                <a:solidFill>
                  <a:srgbClr val="000066"/>
                </a:solidFill>
              </a:rPr>
              <a:t>в группу «Детский телефон доверия 8-800-2000-122» </a:t>
            </a:r>
            <a:r>
              <a:rPr lang="ru-RU" dirty="0" smtClean="0">
                <a:solidFill>
                  <a:srgbClr val="000066"/>
                </a:solidFill>
              </a:rPr>
              <a:t>в </a:t>
            </a:r>
            <a:r>
              <a:rPr lang="ru-RU" dirty="0" smtClean="0">
                <a:solidFill>
                  <a:srgbClr val="000066"/>
                </a:solidFill>
              </a:rPr>
              <a:t>социальных сетях</a:t>
            </a:r>
            <a:endParaRPr lang="ru-RU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900" dirty="0" smtClean="0">
                <a:solidFill>
                  <a:srgbClr val="000066"/>
                </a:solidFill>
                <a:latin typeface="Segoe UI Semibold" pitchFamily="34" charset="0"/>
              </a:rPr>
              <a:t>Дополнительный видеоматериал</a:t>
            </a:r>
            <a:endParaRPr lang="ru-RU" sz="3900" dirty="0">
              <a:solidFill>
                <a:srgbClr val="000066"/>
              </a:solidFill>
              <a:latin typeface="Segoe UI Semibol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442520" cy="485313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000066"/>
                </a:solidFill>
              </a:rPr>
              <a:t>    </a:t>
            </a:r>
            <a:endParaRPr lang="ru-RU" b="1" i="1" dirty="0" smtClean="0">
              <a:solidFill>
                <a:srgbClr val="000066"/>
              </a:solidFill>
            </a:endParaRPr>
          </a:p>
          <a:p>
            <a:pPr algn="just">
              <a:buNone/>
            </a:pPr>
            <a:r>
              <a:rPr lang="ru-RU" b="1" i="1" dirty="0" smtClean="0">
                <a:solidFill>
                  <a:srgbClr val="000066"/>
                </a:solidFill>
              </a:rPr>
              <a:t>    После информационного блока </a:t>
            </a:r>
            <a:r>
              <a:rPr lang="ru-RU" i="1" dirty="0" smtClean="0">
                <a:solidFill>
                  <a:srgbClr val="000066"/>
                </a:solidFill>
              </a:rPr>
              <a:t>предложить посмотреть дополнительные </a:t>
            </a:r>
            <a:r>
              <a:rPr lang="ru-RU" b="1" i="1" dirty="0" smtClean="0">
                <a:solidFill>
                  <a:srgbClr val="000066"/>
                </a:solidFill>
              </a:rPr>
              <a:t>рекламные ролики телефона </a:t>
            </a:r>
            <a:r>
              <a:rPr lang="ru-RU" b="1" i="1" dirty="0" smtClean="0">
                <a:solidFill>
                  <a:srgbClr val="000066"/>
                </a:solidFill>
              </a:rPr>
              <a:t>доверия</a:t>
            </a:r>
            <a:endParaRPr lang="ru-RU" b="1" i="1" dirty="0" smtClean="0">
              <a:solidFill>
                <a:srgbClr val="000066"/>
              </a:solidFill>
            </a:endParaRPr>
          </a:p>
          <a:p>
            <a:pPr algn="just"/>
            <a:endParaRPr lang="ru-RU" dirty="0" smtClean="0">
              <a:solidFill>
                <a:srgbClr val="000066"/>
              </a:solidFill>
            </a:endParaRP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Время на демонстрацию данных материалов заложено в сценарии </a:t>
            </a:r>
            <a:r>
              <a:rPr lang="ru-RU" dirty="0" smtClean="0">
                <a:solidFill>
                  <a:srgbClr val="000066"/>
                </a:solidFill>
              </a:rPr>
              <a:t>занятия</a:t>
            </a:r>
            <a:endParaRPr lang="ru-RU" dirty="0" smtClean="0">
              <a:solidFill>
                <a:srgbClr val="000066"/>
              </a:solidFill>
            </a:endParaRPr>
          </a:p>
          <a:p>
            <a:pPr algn="just"/>
            <a:r>
              <a:rPr lang="ru-RU" dirty="0" smtClean="0">
                <a:solidFill>
                  <a:srgbClr val="000066"/>
                </a:solidFill>
              </a:rPr>
              <a:t>Если во время выполнения основных упражнений было потрачено больше времени, упражнение «Свеча доверия» можно пропустить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i="1" dirty="0" smtClean="0">
                <a:solidFill>
                  <a:srgbClr val="000066"/>
                </a:solidFill>
                <a:latin typeface="Segoe UI Semibold" pitchFamily="34" charset="0"/>
              </a:rPr>
              <a:t>На что обратить внимание</a:t>
            </a:r>
            <a:endParaRPr lang="ru-RU" dirty="0">
              <a:solidFill>
                <a:srgbClr val="000066"/>
              </a:solidFill>
              <a:latin typeface="Segoe UI Semibol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586536" cy="506916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1</a:t>
            </a:r>
            <a:r>
              <a:rPr lang="ru-RU" dirty="0" smtClean="0">
                <a:solidFill>
                  <a:srgbClr val="000066"/>
                </a:solidFill>
              </a:rPr>
              <a:t>. </a:t>
            </a:r>
            <a:r>
              <a:rPr lang="ru-RU" b="1" dirty="0" smtClean="0">
                <a:solidFill>
                  <a:srgbClr val="000066"/>
                </a:solidFill>
              </a:rPr>
              <a:t>Основными блоками занятия являются интерактивные блоки </a:t>
            </a:r>
          </a:p>
          <a:p>
            <a:pPr lvl="0" algn="just"/>
            <a:r>
              <a:rPr lang="ru-RU" dirty="0" smtClean="0">
                <a:solidFill>
                  <a:srgbClr val="000066"/>
                </a:solidFill>
              </a:rPr>
              <a:t>«Да, Нет, Не знаю</a:t>
            </a:r>
            <a:r>
              <a:rPr lang="ru-RU" dirty="0" smtClean="0">
                <a:solidFill>
                  <a:srgbClr val="000066"/>
                </a:solidFill>
              </a:rPr>
              <a:t>»</a:t>
            </a:r>
          </a:p>
          <a:p>
            <a:pPr lvl="0" algn="just"/>
            <a:r>
              <a:rPr lang="ru-RU" dirty="0" smtClean="0">
                <a:solidFill>
                  <a:srgbClr val="000066"/>
                </a:solidFill>
              </a:rPr>
              <a:t>Просмотр </a:t>
            </a:r>
            <a:r>
              <a:rPr lang="ru-RU" dirty="0" smtClean="0">
                <a:solidFill>
                  <a:srgbClr val="000066"/>
                </a:solidFill>
              </a:rPr>
              <a:t>видеороликов с последующим </a:t>
            </a:r>
            <a:r>
              <a:rPr lang="ru-RU" dirty="0" smtClean="0">
                <a:solidFill>
                  <a:srgbClr val="000066"/>
                </a:solidFill>
              </a:rPr>
              <a:t>обсуждением</a:t>
            </a:r>
            <a:endParaRPr lang="ru-RU" dirty="0" smtClean="0">
              <a:solidFill>
                <a:srgbClr val="000066"/>
              </a:solidFill>
            </a:endParaRPr>
          </a:p>
          <a:p>
            <a:pPr algn="just">
              <a:buNone/>
            </a:pPr>
            <a:endParaRPr lang="ru-RU" dirty="0" smtClean="0">
              <a:solidFill>
                <a:srgbClr val="000066"/>
              </a:solidFill>
            </a:endParaRPr>
          </a:p>
          <a:p>
            <a:pPr algn="just">
              <a:buNone/>
            </a:pPr>
            <a:r>
              <a:rPr lang="ru-RU" u="sng" dirty="0" smtClean="0">
                <a:solidFill>
                  <a:srgbClr val="000066"/>
                </a:solidFill>
              </a:rPr>
              <a:t>В данных упражнениях ведущему важно:</a:t>
            </a:r>
          </a:p>
          <a:p>
            <a:pPr lvl="0" algn="just"/>
            <a:r>
              <a:rPr lang="ru-RU" b="1" dirty="0" smtClean="0">
                <a:solidFill>
                  <a:srgbClr val="000066"/>
                </a:solidFill>
              </a:rPr>
              <a:t>задавать активную динамику дискуссии</a:t>
            </a:r>
          </a:p>
          <a:p>
            <a:pPr lvl="0" algn="just"/>
            <a:r>
              <a:rPr lang="ru-RU" b="1" dirty="0" smtClean="0">
                <a:solidFill>
                  <a:srgbClr val="000066"/>
                </a:solidFill>
              </a:rPr>
              <a:t>лимитировать время</a:t>
            </a:r>
            <a:r>
              <a:rPr lang="ru-RU" dirty="0" smtClean="0">
                <a:solidFill>
                  <a:srgbClr val="000066"/>
                </a:solidFill>
              </a:rPr>
              <a:t>, отведенное на ответы </a:t>
            </a:r>
            <a:r>
              <a:rPr lang="ru-RU" dirty="0" smtClean="0">
                <a:solidFill>
                  <a:srgbClr val="000066"/>
                </a:solidFill>
              </a:rPr>
              <a:t>участников </a:t>
            </a:r>
            <a:endParaRPr lang="ru-RU" dirty="0" smtClean="0">
              <a:solidFill>
                <a:srgbClr val="000066"/>
              </a:solidFill>
            </a:endParaRPr>
          </a:p>
          <a:p>
            <a:pPr lvl="0" algn="just"/>
            <a:r>
              <a:rPr lang="ru-RU" dirty="0" smtClean="0">
                <a:solidFill>
                  <a:srgbClr val="000066"/>
                </a:solidFill>
              </a:rPr>
              <a:t>в случае затягивания времени </a:t>
            </a:r>
            <a:r>
              <a:rPr lang="ru-RU" b="1" dirty="0" smtClean="0">
                <a:solidFill>
                  <a:srgbClr val="000066"/>
                </a:solidFill>
              </a:rPr>
              <a:t>передавать слово </a:t>
            </a:r>
            <a:r>
              <a:rPr lang="ru-RU" dirty="0" smtClean="0">
                <a:solidFill>
                  <a:srgbClr val="000066"/>
                </a:solidFill>
              </a:rPr>
              <a:t>другому участнику</a:t>
            </a:r>
          </a:p>
          <a:p>
            <a:pPr lvl="0" algn="just"/>
            <a:r>
              <a:rPr lang="ru-RU" b="1" dirty="0" smtClean="0">
                <a:solidFill>
                  <a:srgbClr val="000066"/>
                </a:solidFill>
              </a:rPr>
              <a:t>вовлекать в обсуждение </a:t>
            </a:r>
            <a:r>
              <a:rPr lang="ru-RU" dirty="0" smtClean="0">
                <a:solidFill>
                  <a:srgbClr val="000066"/>
                </a:solidFill>
              </a:rPr>
              <a:t>малоактивных </a:t>
            </a:r>
            <a:r>
              <a:rPr lang="ru-RU" dirty="0" smtClean="0">
                <a:solidFill>
                  <a:srgbClr val="000066"/>
                </a:solidFill>
              </a:rPr>
              <a:t>учеников</a:t>
            </a:r>
            <a:endParaRPr lang="ru-RU" dirty="0" smtClean="0">
              <a:solidFill>
                <a:srgbClr val="000066"/>
              </a:solidFill>
            </a:endParaRPr>
          </a:p>
          <a:p>
            <a:pPr lvl="0" algn="just"/>
            <a:r>
              <a:rPr lang="ru-RU" dirty="0" smtClean="0">
                <a:solidFill>
                  <a:srgbClr val="000066"/>
                </a:solidFill>
              </a:rPr>
              <a:t>важно благодарить активных участников за работу, но </a:t>
            </a:r>
            <a:r>
              <a:rPr lang="ru-RU" b="1" dirty="0" smtClean="0">
                <a:solidFill>
                  <a:srgbClr val="000066"/>
                </a:solidFill>
              </a:rPr>
              <a:t>подчеркивать значимость участия </a:t>
            </a:r>
            <a:r>
              <a:rPr lang="ru-RU" b="1" dirty="0" smtClean="0">
                <a:solidFill>
                  <a:srgbClr val="000066"/>
                </a:solidFill>
              </a:rPr>
              <a:t>каждого</a:t>
            </a:r>
            <a:endParaRPr lang="ru-RU" b="1" dirty="0" smtClean="0">
              <a:solidFill>
                <a:srgbClr val="000066"/>
              </a:solidFill>
            </a:endParaRPr>
          </a:p>
          <a:p>
            <a:pPr lvl="0" algn="just"/>
            <a:endParaRPr lang="ru-RU" dirty="0" smtClean="0">
              <a:solidFill>
                <a:srgbClr val="000066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600200"/>
            <a:ext cx="8226496" cy="312494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0066"/>
                </a:solidFill>
              </a:rPr>
              <a:t>    </a:t>
            </a:r>
            <a:r>
              <a:rPr lang="ru-RU" b="1" dirty="0" smtClean="0">
                <a:solidFill>
                  <a:srgbClr val="000066"/>
                </a:solidFill>
              </a:rPr>
              <a:t>Урок </a:t>
            </a:r>
            <a:r>
              <a:rPr lang="ru-RU" b="1" dirty="0" smtClean="0">
                <a:solidFill>
                  <a:srgbClr val="000066"/>
                </a:solidFill>
              </a:rPr>
              <a:t>«Время доверять» проводится в  рамках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0066"/>
                </a:solidFill>
              </a:rPr>
              <a:t>   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Недели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информирования о детском телефоне доверия в период 13 – 19 января 2025 года</a:t>
            </a:r>
            <a:r>
              <a:rPr lang="ru-RU" b="1" dirty="0">
                <a:solidFill>
                  <a:srgbClr val="000066"/>
                </a:solidFill>
              </a:rPr>
              <a:t>,  </a:t>
            </a:r>
            <a:r>
              <a:rPr lang="ru-RU" b="1" dirty="0" smtClean="0">
                <a:solidFill>
                  <a:srgbClr val="000066"/>
                </a:solidFill>
              </a:rPr>
              <a:t>направленной  на повышение узнаваемости Детского телефона доверия </a:t>
            </a:r>
            <a:endParaRPr lang="ru-RU" b="1" dirty="0" smtClean="0">
              <a:solidFill>
                <a:srgbClr val="000066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8-800-2000-122</a:t>
            </a:r>
            <a:r>
              <a:rPr lang="ru-RU" b="1" dirty="0" smtClean="0">
                <a:solidFill>
                  <a:srgbClr val="000066"/>
                </a:solidFill>
              </a:rPr>
              <a:t>  </a:t>
            </a:r>
            <a:r>
              <a:rPr lang="ru-RU" b="1" dirty="0" smtClean="0">
                <a:solidFill>
                  <a:srgbClr val="FF0000"/>
                </a:solidFill>
              </a:rPr>
              <a:t>и 124 (с мобильных телефонов)</a:t>
            </a:r>
            <a:r>
              <a:rPr lang="ru-RU" b="1" dirty="0" smtClean="0">
                <a:solidFill>
                  <a:srgbClr val="000066"/>
                </a:solidFill>
              </a:rPr>
              <a:t> среди </a:t>
            </a:r>
            <a:r>
              <a:rPr lang="ru-RU" b="1" dirty="0" smtClean="0">
                <a:solidFill>
                  <a:srgbClr val="000066"/>
                </a:solidFill>
              </a:rPr>
              <a:t>детей и подростков</a:t>
            </a:r>
            <a:endParaRPr lang="ru-RU" dirty="0">
              <a:solidFill>
                <a:srgbClr val="000066"/>
              </a:solidFill>
            </a:endParaRPr>
          </a:p>
        </p:txBody>
      </p:sp>
      <p:pic>
        <p:nvPicPr>
          <p:cNvPr id="7" name="Picture 2" descr="C:\Users\Наталья\Desktop\телефон доверия\картинки\i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21900"/>
            <a:ext cx="2810013" cy="2135610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 fontScale="775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Segoe UI Semibold" pitchFamily="34" charset="0"/>
                <a:ea typeface="+mj-ea"/>
                <a:cs typeface="+mj-cs"/>
              </a:rPr>
              <a:t>Урок, как </a:t>
            </a:r>
            <a:r>
              <a:rPr lang="ru-RU" sz="4400" b="1" i="1" dirty="0" smtClean="0">
                <a:solidFill>
                  <a:srgbClr val="000066"/>
                </a:solidFill>
                <a:latin typeface="Segoe UI Semibold" pitchFamily="34" charset="0"/>
                <a:ea typeface="+mj-ea"/>
                <a:cs typeface="+mj-cs"/>
              </a:rPr>
              <a:t>часть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Segoe UI Semibold" pitchFamily="34" charset="0"/>
                <a:ea typeface="+mj-ea"/>
                <a:cs typeface="+mj-cs"/>
              </a:rPr>
              <a:t> большой социальной кампании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Segoe UI Semibold" pitchFamily="34" charset="0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140" y="4667826"/>
            <a:ext cx="4027860" cy="2058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>
                <a:solidFill>
                  <a:srgbClr val="000066"/>
                </a:solidFill>
                <a:latin typeface="Segoe UI Semibold" pitchFamily="34" charset="0"/>
              </a:rPr>
              <a:t>Сложные вопросы</a:t>
            </a:r>
            <a:endParaRPr lang="ru-RU" b="1" dirty="0">
              <a:solidFill>
                <a:srgbClr val="000066"/>
              </a:solidFill>
              <a:latin typeface="Segoe UI Semibol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586536" cy="506916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 </a:t>
            </a:r>
            <a:r>
              <a:rPr lang="ru-RU" i="1" dirty="0" smtClean="0">
                <a:solidFill>
                  <a:srgbClr val="000066"/>
                </a:solidFill>
              </a:rPr>
              <a:t>Если кем-то из участников будут озвучены вопросы, касающиеся жестокого обращения, насилия, суицида, важно подчеркнуть значимость этих тем и уделить им </a:t>
            </a:r>
            <a:r>
              <a:rPr lang="ru-RU" i="1" dirty="0" smtClean="0">
                <a:solidFill>
                  <a:srgbClr val="000066"/>
                </a:solidFill>
              </a:rPr>
              <a:t>внимание</a:t>
            </a:r>
            <a:endParaRPr lang="ru-RU" i="1" dirty="0" smtClean="0">
              <a:solidFill>
                <a:srgbClr val="000066"/>
              </a:solidFill>
            </a:endParaRPr>
          </a:p>
          <a:p>
            <a:pPr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НО</a:t>
            </a:r>
          </a:p>
          <a:p>
            <a:pPr algn="just">
              <a:buNone/>
            </a:pPr>
            <a:r>
              <a:rPr lang="ru-RU" dirty="0" smtClean="0">
                <a:solidFill>
                  <a:srgbClr val="000066"/>
                </a:solidFill>
              </a:rPr>
              <a:t>Если вы чувствуете,</a:t>
            </a:r>
          </a:p>
          <a:p>
            <a:pPr lvl="0" algn="just"/>
            <a:r>
              <a:rPr lang="ru-RU" dirty="0" smtClean="0">
                <a:solidFill>
                  <a:srgbClr val="000066"/>
                </a:solidFill>
              </a:rPr>
              <a:t>что </a:t>
            </a:r>
            <a:r>
              <a:rPr lang="ru-RU" b="1" dirty="0" smtClean="0">
                <a:solidFill>
                  <a:srgbClr val="000066"/>
                </a:solidFill>
              </a:rPr>
              <a:t>вопрос требует глубокого ответа</a:t>
            </a:r>
            <a:r>
              <a:rPr lang="ru-RU" dirty="0" smtClean="0">
                <a:solidFill>
                  <a:srgbClr val="000066"/>
                </a:solidFill>
              </a:rPr>
              <a:t>, который может занять много времени</a:t>
            </a:r>
          </a:p>
          <a:p>
            <a:pPr lvl="0" algn="just"/>
            <a:r>
              <a:rPr lang="ru-RU" dirty="0" smtClean="0">
                <a:solidFill>
                  <a:srgbClr val="000066"/>
                </a:solidFill>
              </a:rPr>
              <a:t>вопрос </a:t>
            </a:r>
            <a:r>
              <a:rPr lang="ru-RU" b="1" dirty="0" smtClean="0">
                <a:solidFill>
                  <a:srgbClr val="000066"/>
                </a:solidFill>
              </a:rPr>
              <a:t>носит провокационный характер</a:t>
            </a:r>
          </a:p>
          <a:p>
            <a:pPr lvl="0" algn="just"/>
            <a:r>
              <a:rPr lang="ru-RU" b="1" dirty="0" smtClean="0">
                <a:solidFill>
                  <a:srgbClr val="000066"/>
                </a:solidFill>
              </a:rPr>
              <a:t>не чувствуете достаточной компетенции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рекомендуем не прорабатывать его на данном занятии</a:t>
            </a:r>
          </a:p>
          <a:p>
            <a:pPr lvl="0" algn="just"/>
            <a:r>
              <a:rPr lang="ru-RU" dirty="0" smtClean="0">
                <a:solidFill>
                  <a:srgbClr val="000066"/>
                </a:solidFill>
              </a:rPr>
              <a:t>Поблагодарите участника за вопрос, подчеркните его значимость, объясните, что в рамках занятия не можете уделить внимание данному вопросу в полной мере, </a:t>
            </a:r>
            <a:r>
              <a:rPr lang="ru-RU" b="1" dirty="0" smtClean="0">
                <a:solidFill>
                  <a:srgbClr val="000066"/>
                </a:solidFill>
              </a:rPr>
              <a:t>предложите обсудить его после </a:t>
            </a:r>
            <a:r>
              <a:rPr lang="ru-RU" b="1" dirty="0" smtClean="0">
                <a:solidFill>
                  <a:srgbClr val="000066"/>
                </a:solidFill>
              </a:rPr>
              <a:t>занятия</a:t>
            </a:r>
            <a:endParaRPr lang="ru-RU" dirty="0" smtClean="0">
              <a:solidFill>
                <a:srgbClr val="000066"/>
              </a:solidFill>
            </a:endParaRPr>
          </a:p>
          <a:p>
            <a:pPr lvl="0" algn="just"/>
            <a:r>
              <a:rPr lang="ru-RU" dirty="0" smtClean="0">
                <a:solidFill>
                  <a:srgbClr val="000066"/>
                </a:solidFill>
              </a:rPr>
              <a:t>Уточните, насколько это интересно всему классу, если вы поймете, что данный вопрос волнует многих, </a:t>
            </a:r>
            <a:r>
              <a:rPr lang="ru-RU" b="1" dirty="0" smtClean="0">
                <a:solidFill>
                  <a:srgbClr val="000066"/>
                </a:solidFill>
              </a:rPr>
              <a:t>предложите  сделать его  темой следующего классного часа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sz="4400" dirty="0" smtClean="0">
                <a:solidFill>
                  <a:srgbClr val="000066"/>
                </a:solidFill>
                <a:latin typeface="Segoe UI Semibold" pitchFamily="34" charset="0"/>
              </a:rPr>
              <a:t>Спасибо за внимание!</a:t>
            </a:r>
            <a:endParaRPr lang="ru-RU" sz="4400" dirty="0">
              <a:solidFill>
                <a:srgbClr val="000066"/>
              </a:solidFill>
              <a:latin typeface="Segoe UI Semi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000066"/>
                </a:solidFill>
                <a:latin typeface="Segoe UI Semibold" pitchFamily="34" charset="0"/>
              </a:rPr>
              <a:t>Для чего проводится </a:t>
            </a:r>
            <a:r>
              <a:rPr lang="ru-RU" sz="2400" b="1" i="1" dirty="0" smtClean="0">
                <a:solidFill>
                  <a:srgbClr val="000066"/>
                </a:solidFill>
                <a:latin typeface="Segoe UI Semibold" pitchFamily="34" charset="0"/>
              </a:rPr>
              <a:t/>
            </a:r>
            <a:br>
              <a:rPr lang="ru-RU" sz="2400" b="1" i="1" dirty="0" smtClean="0">
                <a:solidFill>
                  <a:srgbClr val="000066"/>
                </a:solidFill>
                <a:latin typeface="Segoe UI Semibold" pitchFamily="34" charset="0"/>
              </a:rPr>
            </a:br>
            <a:r>
              <a:rPr lang="ru-RU" sz="2400" b="1" i="1" dirty="0" smtClean="0">
                <a:solidFill>
                  <a:srgbClr val="000066"/>
                </a:solidFill>
                <a:latin typeface="Segoe UI Semibold" pitchFamily="34" charset="0"/>
              </a:rPr>
              <a:t>Неделя информирования </a:t>
            </a:r>
            <a:r>
              <a:rPr lang="ru-RU" sz="2400" b="1" i="1" dirty="0">
                <a:solidFill>
                  <a:srgbClr val="000066"/>
                </a:solidFill>
                <a:latin typeface="Segoe UI Semibold" pitchFamily="34" charset="0"/>
              </a:rPr>
              <a:t>о детском телефоне </a:t>
            </a:r>
            <a:r>
              <a:rPr lang="ru-RU" sz="2400" b="1" i="1" dirty="0" smtClean="0">
                <a:solidFill>
                  <a:srgbClr val="000066"/>
                </a:solidFill>
                <a:latin typeface="Segoe UI Semibold" pitchFamily="34" charset="0"/>
              </a:rPr>
              <a:t>доверия</a:t>
            </a:r>
            <a:endParaRPr lang="ru-RU" sz="2400" b="1" i="1" dirty="0">
              <a:solidFill>
                <a:srgbClr val="000066"/>
              </a:solidFill>
              <a:latin typeface="Segoe UI Semibol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699792" y="1600200"/>
            <a:ext cx="6066256" cy="168478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800" dirty="0" smtClean="0">
                <a:solidFill>
                  <a:srgbClr val="000066"/>
                </a:solidFill>
              </a:rPr>
              <a:t>Детский телефон доверия является важнейшим инструментом в выявлении детского неблагополучия и оперативной помощи детям в кризисных </a:t>
            </a:r>
            <a:r>
              <a:rPr lang="ru-RU" sz="2800" dirty="0" smtClean="0">
                <a:solidFill>
                  <a:srgbClr val="000066"/>
                </a:solidFill>
              </a:rPr>
              <a:t>ситуациях</a:t>
            </a:r>
            <a:endParaRPr lang="ru-RU" dirty="0" smtClean="0">
              <a:solidFill>
                <a:srgbClr val="000066"/>
              </a:solidFill>
            </a:endParaRPr>
          </a:p>
          <a:p>
            <a:endParaRPr lang="ru-RU" dirty="0" smtClean="0">
              <a:solidFill>
                <a:srgbClr val="000066"/>
              </a:solidFill>
            </a:endParaRPr>
          </a:p>
          <a:p>
            <a:pPr>
              <a:buNone/>
            </a:pPr>
            <a:endParaRPr lang="ru-RU" sz="2600" dirty="0" smtClean="0">
              <a:solidFill>
                <a:srgbClr val="000066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3717032"/>
            <a:ext cx="8424936" cy="1080120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000066"/>
                </a:solidFill>
              </a:rPr>
              <a:t>Исследования показали, что</a:t>
            </a:r>
          </a:p>
          <a:p>
            <a:pPr algn="ctr"/>
            <a:r>
              <a:rPr lang="ru-RU" sz="2000" dirty="0" smtClean="0">
                <a:solidFill>
                  <a:srgbClr val="000066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частота обращений на Телефон доверия напрямую зависит от  информации, распространяемой о  детском телефоне доверия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5373216"/>
            <a:ext cx="8424936" cy="1152128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 smtClean="0">
              <a:solidFill>
                <a:srgbClr val="000066"/>
              </a:solidFill>
            </a:endParaRPr>
          </a:p>
          <a:p>
            <a:pPr algn="ctr"/>
            <a:r>
              <a:rPr lang="ru-RU" sz="2000" dirty="0" smtClean="0">
                <a:solidFill>
                  <a:srgbClr val="000066"/>
                </a:solidFill>
              </a:rPr>
              <a:t>С целью повышения информированности общества о Детском телефоне доверия проводятся крупномасштабные информационно-рекламные кампании</a:t>
            </a:r>
          </a:p>
          <a:p>
            <a:pPr algn="ctr"/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3851920" y="4797152"/>
            <a:ext cx="1584176" cy="618368"/>
          </a:xfrm>
          <a:prstGeom prst="downArrow">
            <a:avLst/>
          </a:prstGeom>
          <a:solidFill>
            <a:srgbClr val="CCFF99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C:\Users\Наталья\Desktop\телефон доверия\картинки\images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2495550" cy="1838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rgbClr val="000066"/>
                </a:solidFill>
                <a:latin typeface="Segoe UI Semibold" pitchFamily="34" charset="0"/>
              </a:rPr>
              <a:t>Мероприятия </a:t>
            </a:r>
            <a:r>
              <a:rPr lang="ru-RU" b="1" dirty="0" smtClean="0">
                <a:solidFill>
                  <a:srgbClr val="000066"/>
                </a:solidFill>
                <a:latin typeface="Segoe UI Semibold" pitchFamily="34" charset="0"/>
              </a:rPr>
              <a:t>2025 </a:t>
            </a:r>
            <a:r>
              <a:rPr lang="ru-RU" b="1" dirty="0" smtClean="0">
                <a:solidFill>
                  <a:srgbClr val="000066"/>
                </a:solidFill>
                <a:latin typeface="Segoe UI Semibold" pitchFamily="34" charset="0"/>
              </a:rPr>
              <a:t>года</a:t>
            </a:r>
            <a:endParaRPr lang="ru-RU" b="1" dirty="0">
              <a:solidFill>
                <a:srgbClr val="000066"/>
              </a:solidFill>
              <a:latin typeface="Segoe UI Semibol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442520" cy="4853136"/>
          </a:xfrm>
        </p:spPr>
        <p:txBody>
          <a:bodyPr>
            <a:normAutofit fontScale="92500" lnSpcReduction="10000"/>
          </a:bodyPr>
          <a:lstStyle/>
          <a:p>
            <a:pPr algn="just"/>
            <a:endParaRPr lang="ru-RU" b="1" dirty="0" smtClean="0">
              <a:solidFill>
                <a:srgbClr val="000066"/>
              </a:solidFill>
            </a:endParaRPr>
          </a:p>
          <a:p>
            <a:pPr algn="just"/>
            <a:r>
              <a:rPr lang="ru-RU" b="1" dirty="0" smtClean="0">
                <a:solidFill>
                  <a:srgbClr val="000066"/>
                </a:solidFill>
              </a:rPr>
              <a:t>Урок «</a:t>
            </a:r>
            <a:r>
              <a:rPr lang="ru-RU" b="1" dirty="0" smtClean="0">
                <a:solidFill>
                  <a:srgbClr val="000066"/>
                </a:solidFill>
              </a:rPr>
              <a:t>Время доверять» </a:t>
            </a:r>
            <a:r>
              <a:rPr lang="ru-RU" b="1" dirty="0" smtClean="0">
                <a:solidFill>
                  <a:srgbClr val="000066"/>
                </a:solidFill>
              </a:rPr>
              <a:t>(13.01 </a:t>
            </a:r>
            <a:r>
              <a:rPr lang="ru-RU" b="1" dirty="0">
                <a:solidFill>
                  <a:srgbClr val="000066"/>
                </a:solidFill>
              </a:rPr>
              <a:t>– </a:t>
            </a:r>
            <a:r>
              <a:rPr lang="ru-RU" b="1" dirty="0" smtClean="0">
                <a:solidFill>
                  <a:srgbClr val="000066"/>
                </a:solidFill>
              </a:rPr>
              <a:t>19.01.2025 г.)</a:t>
            </a:r>
          </a:p>
          <a:p>
            <a:pPr algn="just"/>
            <a:r>
              <a:rPr lang="ru-RU" b="1" dirty="0" smtClean="0">
                <a:solidFill>
                  <a:srgbClr val="000066"/>
                </a:solidFill>
              </a:rPr>
              <a:t>Акция «Минутка детского телефона </a:t>
            </a:r>
            <a:r>
              <a:rPr lang="ru-RU" b="1" dirty="0">
                <a:solidFill>
                  <a:srgbClr val="000066"/>
                </a:solidFill>
              </a:rPr>
              <a:t>доверия» (13.01 – 19.01.2025 г</a:t>
            </a:r>
            <a:r>
              <a:rPr lang="ru-RU" b="1" dirty="0" smtClean="0">
                <a:solidFill>
                  <a:srgbClr val="000066"/>
                </a:solidFill>
              </a:rPr>
              <a:t>.)</a:t>
            </a:r>
          </a:p>
          <a:p>
            <a:pPr algn="just"/>
            <a:r>
              <a:rPr lang="ru-RU" b="1" dirty="0" smtClean="0">
                <a:solidFill>
                  <a:srgbClr val="000066"/>
                </a:solidFill>
              </a:rPr>
              <a:t>…</a:t>
            </a:r>
          </a:p>
          <a:p>
            <a:pPr algn="just"/>
            <a:r>
              <a:rPr lang="ru-RU" b="1" dirty="0">
                <a:solidFill>
                  <a:srgbClr val="000066"/>
                </a:solidFill>
              </a:rPr>
              <a:t>Региональный конкурс информационных материалов «88002000122 – Телефон детского доверия» </a:t>
            </a:r>
            <a:r>
              <a:rPr lang="ru-RU" b="1" dirty="0" smtClean="0">
                <a:solidFill>
                  <a:srgbClr val="000066"/>
                </a:solidFill>
              </a:rPr>
              <a:t>(3.03 – 15.05.2025 </a:t>
            </a:r>
            <a:r>
              <a:rPr lang="ru-RU" b="1" dirty="0">
                <a:solidFill>
                  <a:srgbClr val="000066"/>
                </a:solidFill>
              </a:rPr>
              <a:t>г</a:t>
            </a:r>
            <a:r>
              <a:rPr lang="ru-RU" b="1" dirty="0" smtClean="0">
                <a:solidFill>
                  <a:srgbClr val="000066"/>
                </a:solidFill>
              </a:rPr>
              <a:t>.)</a:t>
            </a:r>
          </a:p>
          <a:p>
            <a:pPr algn="just"/>
            <a:r>
              <a:rPr lang="ru-RU" b="1" dirty="0" smtClean="0">
                <a:solidFill>
                  <a:srgbClr val="000066"/>
                </a:solidFill>
              </a:rPr>
              <a:t>Неделя психологии (14.04 – 25.04.2025 г.)</a:t>
            </a:r>
          </a:p>
          <a:p>
            <a:pPr algn="just"/>
            <a:r>
              <a:rPr lang="ru-RU" b="1" dirty="0">
                <a:solidFill>
                  <a:srgbClr val="000066"/>
                </a:solidFill>
              </a:rPr>
              <a:t>Региональный модуль всероссийской акции «Телефон доверия» 2025 </a:t>
            </a:r>
            <a:r>
              <a:rPr lang="ru-RU" b="1" dirty="0" smtClean="0">
                <a:solidFill>
                  <a:srgbClr val="000066"/>
                </a:solidFill>
              </a:rPr>
              <a:t>(14.04 – 30.05.2025 г.)</a:t>
            </a:r>
          </a:p>
          <a:p>
            <a:pPr algn="just"/>
            <a:endParaRPr lang="ru-RU" b="1" dirty="0">
              <a:solidFill>
                <a:srgbClr val="000066"/>
              </a:solidFill>
            </a:endParaRPr>
          </a:p>
          <a:p>
            <a:pPr algn="just"/>
            <a:endParaRPr lang="ru-RU" b="1" dirty="0" smtClean="0">
              <a:solidFill>
                <a:srgbClr val="000066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400" dirty="0" smtClean="0">
              <a:latin typeface="Segoe UI Semibold" pitchFamily="34" charset="0"/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rgbClr val="000066"/>
                </a:solidFill>
                <a:latin typeface="Segoe UI Semibold" pitchFamily="34" charset="0"/>
              </a:rPr>
              <a:t>Информация о детском телефоне доверия</a:t>
            </a:r>
            <a:endParaRPr lang="ru-RU" sz="4800" b="1" dirty="0">
              <a:solidFill>
                <a:srgbClr val="000066"/>
              </a:solidFill>
              <a:latin typeface="Segoe UI Semibold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3199" y="1700808"/>
            <a:ext cx="5469281" cy="48965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solidFill>
                  <a:srgbClr val="000066"/>
                </a:solidFill>
                <a:latin typeface="+mn-lt"/>
              </a:rPr>
              <a:t>В сентябре 2010 года </a:t>
            </a:r>
            <a:br>
              <a:rPr lang="ru-RU" sz="2200" dirty="0" smtClean="0">
                <a:solidFill>
                  <a:srgbClr val="000066"/>
                </a:solidFill>
                <a:latin typeface="+mn-lt"/>
              </a:rPr>
            </a:br>
            <a:r>
              <a:rPr lang="ru-RU" sz="2200" dirty="0" smtClean="0">
                <a:solidFill>
                  <a:srgbClr val="000066"/>
                </a:solidFill>
                <a:latin typeface="+mn-lt"/>
              </a:rPr>
              <a:t>Фондом поддержки детей, находящихся в трудной жизненной ситуации </a:t>
            </a:r>
            <a:br>
              <a:rPr lang="ru-RU" sz="2200" dirty="0" smtClean="0">
                <a:solidFill>
                  <a:srgbClr val="000066"/>
                </a:solidFill>
                <a:latin typeface="+mn-lt"/>
              </a:rPr>
            </a:br>
            <a:r>
              <a:rPr lang="ru-RU" sz="2200" dirty="0" smtClean="0">
                <a:solidFill>
                  <a:srgbClr val="000066"/>
                </a:solidFill>
                <a:latin typeface="+mn-lt"/>
              </a:rPr>
              <a:t>при поддержке государства был введен </a:t>
            </a:r>
            <a:br>
              <a:rPr lang="ru-RU" sz="2200" dirty="0" smtClean="0">
                <a:solidFill>
                  <a:srgbClr val="000066"/>
                </a:solidFill>
                <a:latin typeface="+mn-lt"/>
              </a:rPr>
            </a:br>
            <a:r>
              <a:rPr lang="ru-RU" sz="3600" b="1" dirty="0" smtClean="0">
                <a:solidFill>
                  <a:srgbClr val="000066"/>
                </a:solidFill>
                <a:latin typeface="+mn-lt"/>
              </a:rPr>
              <a:t>единый общероссийский номер детского телефона доверия</a:t>
            </a:r>
            <a:br>
              <a:rPr lang="ru-RU" sz="3600" b="1" dirty="0" smtClean="0">
                <a:solidFill>
                  <a:srgbClr val="000066"/>
                </a:solidFill>
                <a:latin typeface="+mn-lt"/>
              </a:rPr>
            </a:br>
            <a:r>
              <a:rPr lang="ru-RU" sz="3600" b="1" dirty="0" smtClean="0">
                <a:solidFill>
                  <a:srgbClr val="FF0000"/>
                </a:solidFill>
                <a:latin typeface="+mn-lt"/>
              </a:rPr>
              <a:t> – 8-800-2000-122</a:t>
            </a:r>
            <a:r>
              <a:rPr lang="ru-RU" sz="3600" b="1" dirty="0" smtClean="0">
                <a:latin typeface="+mn-lt"/>
              </a:rPr>
              <a:t> </a:t>
            </a:r>
            <a:br>
              <a:rPr lang="ru-RU" sz="3600" b="1" dirty="0" smtClean="0">
                <a:latin typeface="+mn-lt"/>
              </a:rPr>
            </a:br>
            <a:r>
              <a:rPr lang="ru-RU" sz="3600" b="1" dirty="0" smtClean="0">
                <a:latin typeface="+mn-lt"/>
              </a:rPr>
              <a:t/>
            </a:r>
            <a:br>
              <a:rPr lang="ru-RU" sz="3600" b="1" dirty="0" smtClean="0">
                <a:latin typeface="+mn-lt"/>
              </a:rPr>
            </a:br>
            <a:r>
              <a:rPr lang="ru-RU" sz="2200" dirty="0" smtClean="0">
                <a:solidFill>
                  <a:srgbClr val="000099"/>
                </a:solidFill>
                <a:latin typeface="+mn-lt"/>
              </a:rPr>
              <a:t> В </a:t>
            </a:r>
            <a:r>
              <a:rPr lang="ru-RU" sz="2200" dirty="0" smtClean="0">
                <a:solidFill>
                  <a:srgbClr val="000099"/>
                </a:solidFill>
              </a:rPr>
              <a:t>декабре 2024 </a:t>
            </a:r>
            <a:r>
              <a:rPr lang="ru-RU" sz="2200" dirty="0">
                <a:solidFill>
                  <a:srgbClr val="000099"/>
                </a:solidFill>
              </a:rPr>
              <a:t>года </a:t>
            </a:r>
            <a:br>
              <a:rPr lang="ru-RU" sz="2200" dirty="0">
                <a:solidFill>
                  <a:srgbClr val="000099"/>
                </a:solidFill>
              </a:rPr>
            </a:br>
            <a:r>
              <a:rPr lang="ru-RU" sz="2200" dirty="0" smtClean="0">
                <a:solidFill>
                  <a:srgbClr val="000099"/>
                </a:solidFill>
              </a:rPr>
              <a:t>введен короткий номер с мобильных телефонов </a:t>
            </a:r>
            <a:r>
              <a:rPr lang="ru-RU" sz="3600" b="1" dirty="0" smtClean="0">
                <a:solidFill>
                  <a:srgbClr val="FF0000"/>
                </a:solidFill>
              </a:rPr>
              <a:t>- 124</a:t>
            </a:r>
            <a:r>
              <a:rPr lang="ru-RU" sz="3600" b="1" dirty="0">
                <a:solidFill>
                  <a:srgbClr val="FF0000"/>
                </a:solidFill>
              </a:rPr>
              <a:t/>
            </a:r>
            <a:br>
              <a:rPr lang="ru-RU" sz="3600" b="1" dirty="0">
                <a:solidFill>
                  <a:srgbClr val="FF0000"/>
                </a:solidFill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000" dirty="0"/>
          </a:p>
        </p:txBody>
      </p:sp>
      <p:pic>
        <p:nvPicPr>
          <p:cNvPr id="14338" name="Picture 2" descr="C:\Users\Наталья\Desktop\телефон доверия\картинки\i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8415" y="2123221"/>
            <a:ext cx="2484784" cy="1944216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Segoe UI Semibold" pitchFamily="34" charset="0"/>
                <a:ea typeface="+mj-ea"/>
                <a:cs typeface="+mj-cs"/>
              </a:rPr>
              <a:t>История создания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Segoe UI Semibold" pitchFamily="34" charset="0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9" y="4365104"/>
            <a:ext cx="338097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819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i="1" dirty="0" smtClean="0">
                <a:solidFill>
                  <a:srgbClr val="000066"/>
                </a:solidFill>
                <a:latin typeface="Segoe UI Semibold" pitchFamily="34" charset="0"/>
              </a:rPr>
              <a:t>История</a:t>
            </a:r>
            <a:r>
              <a:rPr lang="ru-RU" i="1" dirty="0" smtClean="0">
                <a:solidFill>
                  <a:srgbClr val="000066"/>
                </a:solidFill>
              </a:rPr>
              <a:t> </a:t>
            </a:r>
            <a:r>
              <a:rPr lang="ru-RU" i="1" dirty="0" smtClean="0">
                <a:solidFill>
                  <a:srgbClr val="000066"/>
                </a:solidFill>
                <a:latin typeface="Segoe UI Semibold" pitchFamily="34" charset="0"/>
              </a:rPr>
              <a:t>создания</a:t>
            </a:r>
            <a:endParaRPr lang="ru-RU" i="1" dirty="0">
              <a:solidFill>
                <a:srgbClr val="000066"/>
              </a:solidFill>
              <a:latin typeface="Segoe UI Semibold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556792"/>
            <a:ext cx="86409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0066"/>
                </a:solidFill>
              </a:rPr>
              <a:t>При звонке на номер </a:t>
            </a:r>
          </a:p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8-800-200-122</a:t>
            </a:r>
            <a:r>
              <a:rPr lang="ru-RU" sz="4800" dirty="0" smtClean="0">
                <a:solidFill>
                  <a:srgbClr val="000066"/>
                </a:solidFill>
              </a:rPr>
              <a:t> </a:t>
            </a:r>
          </a:p>
          <a:p>
            <a:pPr algn="ctr"/>
            <a:r>
              <a:rPr lang="ru-RU" sz="4800" dirty="0" smtClean="0">
                <a:solidFill>
                  <a:srgbClr val="000066"/>
                </a:solidFill>
              </a:rPr>
              <a:t>или </a:t>
            </a:r>
          </a:p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124</a:t>
            </a:r>
            <a:r>
              <a:rPr lang="ru-RU" sz="4800" dirty="0" smtClean="0">
                <a:solidFill>
                  <a:srgbClr val="000066"/>
                </a:solidFill>
              </a:rPr>
              <a:t> (с мобильного телефона) </a:t>
            </a:r>
          </a:p>
          <a:p>
            <a:pPr algn="ctr"/>
            <a:r>
              <a:rPr lang="ru-RU" sz="3200" dirty="0" smtClean="0">
                <a:solidFill>
                  <a:srgbClr val="000066"/>
                </a:solidFill>
              </a:rPr>
              <a:t>из </a:t>
            </a:r>
            <a:r>
              <a:rPr lang="ru-RU" sz="3200" i="1" dirty="0" smtClean="0">
                <a:solidFill>
                  <a:srgbClr val="000066"/>
                </a:solidFill>
              </a:rPr>
              <a:t>любого</a:t>
            </a:r>
            <a:r>
              <a:rPr lang="ru-RU" sz="3200" dirty="0" smtClean="0">
                <a:solidFill>
                  <a:srgbClr val="000066"/>
                </a:solidFill>
              </a:rPr>
              <a:t> населенного пункта </a:t>
            </a:r>
          </a:p>
          <a:p>
            <a:pPr algn="ctr"/>
            <a:r>
              <a:rPr lang="ru-RU" sz="3200" dirty="0" smtClean="0">
                <a:solidFill>
                  <a:srgbClr val="000066"/>
                </a:solidFill>
              </a:rPr>
              <a:t>с </a:t>
            </a:r>
            <a:r>
              <a:rPr lang="ru-RU" sz="3200" i="1" dirty="0" smtClean="0">
                <a:solidFill>
                  <a:srgbClr val="000066"/>
                </a:solidFill>
              </a:rPr>
              <a:t>любого</a:t>
            </a:r>
            <a:r>
              <a:rPr lang="ru-RU" sz="3200" dirty="0" smtClean="0">
                <a:solidFill>
                  <a:srgbClr val="000066"/>
                </a:solidFill>
              </a:rPr>
              <a:t> телефона дети, подростки и их родители </a:t>
            </a:r>
          </a:p>
          <a:p>
            <a:pPr algn="ctr"/>
            <a:r>
              <a:rPr lang="ru-RU" sz="3200" dirty="0" smtClean="0">
                <a:solidFill>
                  <a:srgbClr val="000066"/>
                </a:solidFill>
              </a:rPr>
              <a:t>могут получить экстренную психологическую </a:t>
            </a:r>
          </a:p>
          <a:p>
            <a:pPr algn="ctr"/>
            <a:r>
              <a:rPr lang="ru-RU" sz="3200" dirty="0" smtClean="0">
                <a:solidFill>
                  <a:srgbClr val="000066"/>
                </a:solidFill>
              </a:rPr>
              <a:t>помощь         </a:t>
            </a:r>
          </a:p>
        </p:txBody>
      </p:sp>
      <p:pic>
        <p:nvPicPr>
          <p:cNvPr id="16385" name="Picture 1" descr="C:\Users\Наталья\Desktop\телефон доверия\картинки\images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2724" y="1581184"/>
            <a:ext cx="2552636" cy="13544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563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Segoe UI Semibold" pitchFamily="34" charset="0"/>
                <a:ea typeface="+mj-ea"/>
                <a:cs typeface="+mj-cs"/>
              </a:rPr>
              <a:t>Работа телефона доверия направлена на</a:t>
            </a:r>
            <a:endParaRPr kumimoji="0" lang="ru-RU" sz="3600" b="0" i="1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Segoe UI Semibold" pitchFamily="34" charset="0"/>
              <a:ea typeface="+mj-ea"/>
              <a:cs typeface="+mj-cs"/>
            </a:endParaRPr>
          </a:p>
        </p:txBody>
      </p:sp>
      <p:pic>
        <p:nvPicPr>
          <p:cNvPr id="15362" name="Picture 2" descr="C:\Users\Наталья\Desktop\телефон доверия\картинки\images (1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2686050" cy="1704975"/>
          </a:xfrm>
          <a:prstGeom prst="rect">
            <a:avLst/>
          </a:prstGeom>
          <a:noFill/>
        </p:spPr>
      </p:pic>
      <p:pic>
        <p:nvPicPr>
          <p:cNvPr id="15363" name="Picture 3" descr="C:\Users\Наталья\Desktop\телефон доверия\картинки\images (1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933056"/>
            <a:ext cx="2664296" cy="2381250"/>
          </a:xfrm>
          <a:prstGeom prst="rect">
            <a:avLst/>
          </a:prstGeom>
          <a:noFill/>
        </p:spPr>
      </p:pic>
      <p:sp>
        <p:nvSpPr>
          <p:cNvPr id="11" name="Скругленный прямоугольник 10"/>
          <p:cNvSpPr/>
          <p:nvPr/>
        </p:nvSpPr>
        <p:spPr>
          <a:xfrm>
            <a:off x="3347864" y="1988840"/>
            <a:ext cx="5400600" cy="1944216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разрешение тяжелых эмоциональных переживаний детей и подростков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347864" y="4509120"/>
            <a:ext cx="5400600" cy="1440160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защиту их  прав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381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2474</TotalTime>
  <Words>1388</Words>
  <Application>Microsoft Office PowerPoint</Application>
  <PresentationFormat>Экран (4:3)</PresentationFormat>
  <Paragraphs>227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Обычная</vt:lpstr>
      <vt:lpstr>Презентация PowerPoint</vt:lpstr>
      <vt:lpstr>Презентация PowerPoint</vt:lpstr>
      <vt:lpstr> </vt:lpstr>
      <vt:lpstr>Для чего проводится  Неделя информирования о детском телефоне доверия</vt:lpstr>
      <vt:lpstr>Мероприятия 2025 года</vt:lpstr>
      <vt:lpstr>Презентация PowerPoint</vt:lpstr>
      <vt:lpstr>   В сентябре 2010 года  Фондом поддержки детей, находящихся в трудной жизненной ситуации  при поддержке государства был введен  единый общероссийский номер детского телефона доверия  – 8-800-2000-122    В декабре 2024 года  введен короткий номер с мобильных телефонов - 124    </vt:lpstr>
      <vt:lpstr>История создания</vt:lpstr>
      <vt:lpstr>Презентация PowerPoint</vt:lpstr>
      <vt:lpstr> Принципы работы Детского телефона доверия </vt:lpstr>
      <vt:lpstr>Презентация PowerPoint</vt:lpstr>
      <vt:lpstr>Цели и задачи урока</vt:lpstr>
      <vt:lpstr>Презентация PowerPoint</vt:lpstr>
      <vt:lpstr>Необходимое оборудование </vt:lpstr>
      <vt:lpstr>Презентация PowerPoint</vt:lpstr>
      <vt:lpstr>Вводная часть и Разогрев</vt:lpstr>
      <vt:lpstr>Рекомендации к проведению упражнения «Ассоциации»</vt:lpstr>
      <vt:lpstr>Погружение в тему урока</vt:lpstr>
      <vt:lpstr>Рекомендации по проведению упражнения «Да, Нет, Не знаю»</vt:lpstr>
      <vt:lpstr>Упражнение на доверие</vt:lpstr>
      <vt:lpstr>Рекомендации к проведению упражнения «Свеча доверия»</vt:lpstr>
      <vt:lpstr> Просмотр видео ролика, дискуссия </vt:lpstr>
      <vt:lpstr>Преимущества работы с видеоматериалом при обсуждении сложных вопросов</vt:lpstr>
      <vt:lpstr>Роль группового обсуждения</vt:lpstr>
      <vt:lpstr>Рекомендации к  обсуждению видеоролика</vt:lpstr>
      <vt:lpstr>Информационный этап</vt:lpstr>
      <vt:lpstr>Рекомендации по проведению информационного этапа</vt:lpstr>
      <vt:lpstr>Дополнительный видеоматериал</vt:lpstr>
      <vt:lpstr>На что обратить внимание</vt:lpstr>
      <vt:lpstr>Сложные вопросы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user</cp:lastModifiedBy>
  <cp:revision>68</cp:revision>
  <dcterms:created xsi:type="dcterms:W3CDTF">2015-04-24T08:32:40Z</dcterms:created>
  <dcterms:modified xsi:type="dcterms:W3CDTF">2024-12-18T13:09:09Z</dcterms:modified>
</cp:coreProperties>
</file>